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Georgia" panose="02040502050405020303" pitchFamily="18" charset="0"/>
      <p:regular r:id="rId33"/>
      <p:bold r:id="rId34"/>
      <p:italic r:id="rId35"/>
      <p:boldItalic r:id="rId36"/>
    </p:embeddedFont>
    <p:embeddedFont>
      <p:font typeface="Helvetica Neue"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9">
          <p15:clr>
            <a:srgbClr val="747775"/>
          </p15:clr>
        </p15:guide>
        <p15:guide id="2" pos="208">
          <p15:clr>
            <a:srgbClr val="747775"/>
          </p15:clr>
        </p15:guide>
        <p15:guide id="3" pos="5556">
          <p15:clr>
            <a:srgbClr val="747775"/>
          </p15:clr>
        </p15:guide>
        <p15:guide id="4" orient="horz" pos="3032">
          <p15:clr>
            <a:srgbClr val="747775"/>
          </p15:clr>
        </p15:guide>
        <p15:guide id="5" orient="horz" pos="751">
          <p15:clr>
            <a:srgbClr val="747775"/>
          </p15:clr>
        </p15:guide>
        <p15:guide id="6" orient="horz" pos="298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6EC014-CFE3-43E5-B431-B2882958F6F1}">
  <a:tblStyle styleId="{BC6EC014-CFE3-43E5-B431-B2882958F6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guide orient="horz" pos="199"/>
        <p:guide pos="208"/>
        <p:guide pos="5556"/>
        <p:guide orient="horz" pos="3032"/>
        <p:guide orient="horz" pos="751"/>
        <p:guide orient="horz" pos="29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65da61864a_6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65da61864a_6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65da61864a_1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365da61864a_12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365da61864a_1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365da61864a_10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65da61864a_1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365da61864a_10_2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65da61864a_1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g365da61864a_10_2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65da61864a_1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365da61864a_10_3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65da61864a_1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365da61864a_10_2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65da61864a_1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g365da61864a_10_4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365da61864a_1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g365da61864a_10_8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6843f9307a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9" name="Google Shape;769;g36843f9307a_1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6843f9307a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4" name="Google Shape;784;g36843f9307a_1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65da61864a_8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365da61864a_8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6843f9307a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9" name="Google Shape;799;g36843f9307a_1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65fff9e2b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4" name="Google Shape;814;g365fff9e2bb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36843f9307a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g36843f9307a_1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6843f9307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4" name="Google Shape;844;g36843f9307a_1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36843f9307a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9" name="Google Shape;859;g36843f9307a_1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365da61864a_1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4" name="Google Shape;874;g365da61864a_10_5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65da61864a_1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6" name="Google Shape;926;g365da61864a_10_7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65da61864a_1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3" name="Google Shape;953;g365da61864a_10_7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365da61864a_1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g365da61864a_10_6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65da61864a_6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3" name="Google Shape;1003;g365da61864a_6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65da61864a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365da61864a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65da61864a_9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365da61864a_9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65da61864a_9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g365da61864a_9_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5da61864a_9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365da61864a_9_1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65da61864a_9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365da61864a_9_2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65da61864a_9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g365da61864a_9_4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65da61864a_9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g365da61864a_9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64"/>
        <p:cNvGrpSpPr/>
        <p:nvPr/>
      </p:nvGrpSpPr>
      <p:grpSpPr>
        <a:xfrm>
          <a:off x="0" y="0"/>
          <a:ext cx="0" cy="0"/>
          <a:chOff x="0" y="0"/>
          <a:chExt cx="0" cy="0"/>
        </a:xfrm>
      </p:grpSpPr>
      <p:sp>
        <p:nvSpPr>
          <p:cNvPr id="65" name="Google Shape;65;p15"/>
          <p:cNvSpPr/>
          <p:nvPr/>
        </p:nvSpPr>
        <p:spPr>
          <a:xfrm>
            <a:off x="0" y="0"/>
            <a:ext cx="9144000" cy="51435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211F1F"/>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6" name="Google Shape;66;p15"/>
          <p:cNvSpPr txBox="1">
            <a:spLocks noGrp="1"/>
          </p:cNvSpPr>
          <p:nvPr>
            <p:ph type="title"/>
          </p:nvPr>
        </p:nvSpPr>
        <p:spPr>
          <a:xfrm>
            <a:off x="322631" y="264128"/>
            <a:ext cx="8498700" cy="2934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sz="1800" b="0" i="0">
                <a:solidFill>
                  <a:schemeClr val="dk1"/>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7" name="Google Shape;67;p15"/>
          <p:cNvSpPr txBox="1">
            <a:spLocks noGrp="1"/>
          </p:cNvSpPr>
          <p:nvPr>
            <p:ph type="ftr" idx="11"/>
          </p:nvPr>
        </p:nvSpPr>
        <p:spPr>
          <a:xfrm>
            <a:off x="322631" y="4921725"/>
            <a:ext cx="1485300" cy="115200"/>
          </a:xfrm>
          <a:prstGeom prst="rect">
            <a:avLst/>
          </a:prstGeom>
          <a:noFill/>
          <a:ln>
            <a:noFill/>
          </a:ln>
        </p:spPr>
        <p:txBody>
          <a:bodyPr spcFirstLastPara="1" wrap="square" lIns="0" tIns="0" rIns="0" bIns="0" anchor="t" anchorCtr="0">
            <a:spAutoFit/>
          </a:bodyPr>
          <a:lstStyle>
            <a:lvl1pPr lvl="0">
              <a:spcBef>
                <a:spcPts val="0"/>
              </a:spcBef>
              <a:spcAft>
                <a:spcPts val="0"/>
              </a:spcAft>
              <a:buSzPts val="1100"/>
              <a:buNone/>
              <a:defRPr sz="600" b="0" i="0">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 name="Google Shape;69;p15"/>
          <p:cNvSpPr txBox="1">
            <a:spLocks noGrp="1"/>
          </p:cNvSpPr>
          <p:nvPr>
            <p:ph type="sldNum" idx="12"/>
          </p:nvPr>
        </p:nvSpPr>
        <p:spPr>
          <a:xfrm>
            <a:off x="8698706" y="4921725"/>
            <a:ext cx="151500" cy="115200"/>
          </a:xfrm>
          <a:prstGeom prst="rect">
            <a:avLst/>
          </a:prstGeom>
          <a:noFill/>
          <a:ln>
            <a:noFill/>
          </a:ln>
        </p:spPr>
        <p:txBody>
          <a:bodyPr spcFirstLastPara="1" wrap="square" lIns="0" tIns="0" rIns="0" bIns="0" anchor="t" anchorCtr="0">
            <a:spAutoFit/>
          </a:bodyPr>
          <a:lstStyle>
            <a:lvl1pPr marL="63500" lvl="0" indent="0">
              <a:lnSpc>
                <a:spcPct val="100000"/>
              </a:lnSpc>
              <a:spcBef>
                <a:spcPts val="0"/>
              </a:spcBef>
              <a:buNone/>
              <a:defRPr sz="700" b="0" i="0">
                <a:solidFill>
                  <a:schemeClr val="dk1"/>
                </a:solidFill>
                <a:latin typeface="Arial"/>
                <a:ea typeface="Arial"/>
                <a:cs typeface="Arial"/>
                <a:sym typeface="Arial"/>
              </a:defRPr>
            </a:lvl1pPr>
            <a:lvl2pPr marL="63500" lvl="1" indent="0">
              <a:lnSpc>
                <a:spcPct val="100000"/>
              </a:lnSpc>
              <a:spcBef>
                <a:spcPts val="0"/>
              </a:spcBef>
              <a:buNone/>
              <a:defRPr sz="700" b="0" i="0">
                <a:solidFill>
                  <a:schemeClr val="dk1"/>
                </a:solidFill>
                <a:latin typeface="Arial"/>
                <a:ea typeface="Arial"/>
                <a:cs typeface="Arial"/>
                <a:sym typeface="Arial"/>
              </a:defRPr>
            </a:lvl2pPr>
            <a:lvl3pPr marL="63500" lvl="2" indent="0">
              <a:lnSpc>
                <a:spcPct val="100000"/>
              </a:lnSpc>
              <a:spcBef>
                <a:spcPts val="0"/>
              </a:spcBef>
              <a:buNone/>
              <a:defRPr sz="700" b="0" i="0">
                <a:solidFill>
                  <a:schemeClr val="dk1"/>
                </a:solidFill>
                <a:latin typeface="Arial"/>
                <a:ea typeface="Arial"/>
                <a:cs typeface="Arial"/>
                <a:sym typeface="Arial"/>
              </a:defRPr>
            </a:lvl3pPr>
            <a:lvl4pPr marL="63500" lvl="3" indent="0">
              <a:lnSpc>
                <a:spcPct val="100000"/>
              </a:lnSpc>
              <a:spcBef>
                <a:spcPts val="0"/>
              </a:spcBef>
              <a:buNone/>
              <a:defRPr sz="700" b="0" i="0">
                <a:solidFill>
                  <a:schemeClr val="dk1"/>
                </a:solidFill>
                <a:latin typeface="Arial"/>
                <a:ea typeface="Arial"/>
                <a:cs typeface="Arial"/>
                <a:sym typeface="Arial"/>
              </a:defRPr>
            </a:lvl4pPr>
            <a:lvl5pPr marL="63500" lvl="4" indent="0">
              <a:lnSpc>
                <a:spcPct val="100000"/>
              </a:lnSpc>
              <a:spcBef>
                <a:spcPts val="0"/>
              </a:spcBef>
              <a:buNone/>
              <a:defRPr sz="700" b="0" i="0">
                <a:solidFill>
                  <a:schemeClr val="dk1"/>
                </a:solidFill>
                <a:latin typeface="Arial"/>
                <a:ea typeface="Arial"/>
                <a:cs typeface="Arial"/>
                <a:sym typeface="Arial"/>
              </a:defRPr>
            </a:lvl5pPr>
            <a:lvl6pPr marL="63500" lvl="5" indent="0">
              <a:lnSpc>
                <a:spcPct val="100000"/>
              </a:lnSpc>
              <a:spcBef>
                <a:spcPts val="0"/>
              </a:spcBef>
              <a:buNone/>
              <a:defRPr sz="700" b="0" i="0">
                <a:solidFill>
                  <a:schemeClr val="dk1"/>
                </a:solidFill>
                <a:latin typeface="Arial"/>
                <a:ea typeface="Arial"/>
                <a:cs typeface="Arial"/>
                <a:sym typeface="Arial"/>
              </a:defRPr>
            </a:lvl6pPr>
            <a:lvl7pPr marL="63500" lvl="6" indent="0">
              <a:lnSpc>
                <a:spcPct val="100000"/>
              </a:lnSpc>
              <a:spcBef>
                <a:spcPts val="0"/>
              </a:spcBef>
              <a:buNone/>
              <a:defRPr sz="700" b="0" i="0">
                <a:solidFill>
                  <a:schemeClr val="dk1"/>
                </a:solidFill>
                <a:latin typeface="Arial"/>
                <a:ea typeface="Arial"/>
                <a:cs typeface="Arial"/>
                <a:sym typeface="Arial"/>
              </a:defRPr>
            </a:lvl7pPr>
            <a:lvl8pPr marL="63500" lvl="7" indent="0">
              <a:lnSpc>
                <a:spcPct val="100000"/>
              </a:lnSpc>
              <a:spcBef>
                <a:spcPts val="0"/>
              </a:spcBef>
              <a:buNone/>
              <a:defRPr sz="700" b="0" i="0">
                <a:solidFill>
                  <a:schemeClr val="dk1"/>
                </a:solidFill>
                <a:latin typeface="Arial"/>
                <a:ea typeface="Arial"/>
                <a:cs typeface="Arial"/>
                <a:sym typeface="Arial"/>
              </a:defRPr>
            </a:lvl8pPr>
            <a:lvl9pPr marL="63500" lvl="8" indent="0">
              <a:lnSpc>
                <a:spcPct val="100000"/>
              </a:lnSpc>
              <a:spcBef>
                <a:spcPts val="0"/>
              </a:spcBef>
              <a:buNone/>
              <a:defRPr sz="700" b="0" i="0">
                <a:solidFill>
                  <a:schemeClr val="dk1"/>
                </a:solidFill>
                <a:latin typeface="Arial"/>
                <a:ea typeface="Arial"/>
                <a:cs typeface="Arial"/>
                <a:sym typeface="Arial"/>
              </a:defRPr>
            </a:lvl9pPr>
          </a:lstStyle>
          <a:p>
            <a:pPr marL="6350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22631" y="264128"/>
            <a:ext cx="8498700" cy="2934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sz="1800" b="0" i="0">
                <a:solidFill>
                  <a:schemeClr val="dk1"/>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2" name="Google Shape;72;p16"/>
          <p:cNvSpPr txBox="1">
            <a:spLocks noGrp="1"/>
          </p:cNvSpPr>
          <p:nvPr>
            <p:ph type="body" idx="1"/>
          </p:nvPr>
        </p:nvSpPr>
        <p:spPr>
          <a:xfrm>
            <a:off x="457200" y="1183005"/>
            <a:ext cx="3977700" cy="33948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73" name="Google Shape;73;p16"/>
          <p:cNvSpPr txBox="1">
            <a:spLocks noGrp="1"/>
          </p:cNvSpPr>
          <p:nvPr>
            <p:ph type="body" idx="2"/>
          </p:nvPr>
        </p:nvSpPr>
        <p:spPr>
          <a:xfrm>
            <a:off x="4709160" y="1183005"/>
            <a:ext cx="3977700" cy="33948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74" name="Google Shape;74;p16"/>
          <p:cNvSpPr txBox="1">
            <a:spLocks noGrp="1"/>
          </p:cNvSpPr>
          <p:nvPr>
            <p:ph type="ftr" idx="11"/>
          </p:nvPr>
        </p:nvSpPr>
        <p:spPr>
          <a:xfrm>
            <a:off x="322631" y="4921725"/>
            <a:ext cx="1485300" cy="115200"/>
          </a:xfrm>
          <a:prstGeom prst="rect">
            <a:avLst/>
          </a:prstGeom>
          <a:noFill/>
          <a:ln>
            <a:noFill/>
          </a:ln>
        </p:spPr>
        <p:txBody>
          <a:bodyPr spcFirstLastPara="1" wrap="square" lIns="0" tIns="0" rIns="0" bIns="0" anchor="t" anchorCtr="0">
            <a:spAutoFit/>
          </a:bodyPr>
          <a:lstStyle>
            <a:lvl1pPr lvl="0">
              <a:spcBef>
                <a:spcPts val="0"/>
              </a:spcBef>
              <a:spcAft>
                <a:spcPts val="0"/>
              </a:spcAft>
              <a:buSzPts val="1100"/>
              <a:buNone/>
              <a:defRPr sz="600" b="0" i="0">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5" name="Google Shape;75;p16"/>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6"/>
          <p:cNvSpPr txBox="1">
            <a:spLocks noGrp="1"/>
          </p:cNvSpPr>
          <p:nvPr>
            <p:ph type="sldNum" idx="12"/>
          </p:nvPr>
        </p:nvSpPr>
        <p:spPr>
          <a:xfrm>
            <a:off x="8698706" y="4921725"/>
            <a:ext cx="151500" cy="115200"/>
          </a:xfrm>
          <a:prstGeom prst="rect">
            <a:avLst/>
          </a:prstGeom>
          <a:noFill/>
          <a:ln>
            <a:noFill/>
          </a:ln>
        </p:spPr>
        <p:txBody>
          <a:bodyPr spcFirstLastPara="1" wrap="square" lIns="0" tIns="0" rIns="0" bIns="0" anchor="t" anchorCtr="0">
            <a:spAutoFit/>
          </a:bodyPr>
          <a:lstStyle>
            <a:lvl1pPr marL="63500" lvl="0" indent="0">
              <a:lnSpc>
                <a:spcPct val="100000"/>
              </a:lnSpc>
              <a:spcBef>
                <a:spcPts val="0"/>
              </a:spcBef>
              <a:buNone/>
              <a:defRPr sz="700" b="0" i="0">
                <a:solidFill>
                  <a:schemeClr val="dk1"/>
                </a:solidFill>
                <a:latin typeface="Arial"/>
                <a:ea typeface="Arial"/>
                <a:cs typeface="Arial"/>
                <a:sym typeface="Arial"/>
              </a:defRPr>
            </a:lvl1pPr>
            <a:lvl2pPr marL="63500" lvl="1" indent="0">
              <a:lnSpc>
                <a:spcPct val="100000"/>
              </a:lnSpc>
              <a:spcBef>
                <a:spcPts val="0"/>
              </a:spcBef>
              <a:buNone/>
              <a:defRPr sz="700" b="0" i="0">
                <a:solidFill>
                  <a:schemeClr val="dk1"/>
                </a:solidFill>
                <a:latin typeface="Arial"/>
                <a:ea typeface="Arial"/>
                <a:cs typeface="Arial"/>
                <a:sym typeface="Arial"/>
              </a:defRPr>
            </a:lvl2pPr>
            <a:lvl3pPr marL="63500" lvl="2" indent="0">
              <a:lnSpc>
                <a:spcPct val="100000"/>
              </a:lnSpc>
              <a:spcBef>
                <a:spcPts val="0"/>
              </a:spcBef>
              <a:buNone/>
              <a:defRPr sz="700" b="0" i="0">
                <a:solidFill>
                  <a:schemeClr val="dk1"/>
                </a:solidFill>
                <a:latin typeface="Arial"/>
                <a:ea typeface="Arial"/>
                <a:cs typeface="Arial"/>
                <a:sym typeface="Arial"/>
              </a:defRPr>
            </a:lvl3pPr>
            <a:lvl4pPr marL="63500" lvl="3" indent="0">
              <a:lnSpc>
                <a:spcPct val="100000"/>
              </a:lnSpc>
              <a:spcBef>
                <a:spcPts val="0"/>
              </a:spcBef>
              <a:buNone/>
              <a:defRPr sz="700" b="0" i="0">
                <a:solidFill>
                  <a:schemeClr val="dk1"/>
                </a:solidFill>
                <a:latin typeface="Arial"/>
                <a:ea typeface="Arial"/>
                <a:cs typeface="Arial"/>
                <a:sym typeface="Arial"/>
              </a:defRPr>
            </a:lvl4pPr>
            <a:lvl5pPr marL="63500" lvl="4" indent="0">
              <a:lnSpc>
                <a:spcPct val="100000"/>
              </a:lnSpc>
              <a:spcBef>
                <a:spcPts val="0"/>
              </a:spcBef>
              <a:buNone/>
              <a:defRPr sz="700" b="0" i="0">
                <a:solidFill>
                  <a:schemeClr val="dk1"/>
                </a:solidFill>
                <a:latin typeface="Arial"/>
                <a:ea typeface="Arial"/>
                <a:cs typeface="Arial"/>
                <a:sym typeface="Arial"/>
              </a:defRPr>
            </a:lvl5pPr>
            <a:lvl6pPr marL="63500" lvl="5" indent="0">
              <a:lnSpc>
                <a:spcPct val="100000"/>
              </a:lnSpc>
              <a:spcBef>
                <a:spcPts val="0"/>
              </a:spcBef>
              <a:buNone/>
              <a:defRPr sz="700" b="0" i="0">
                <a:solidFill>
                  <a:schemeClr val="dk1"/>
                </a:solidFill>
                <a:latin typeface="Arial"/>
                <a:ea typeface="Arial"/>
                <a:cs typeface="Arial"/>
                <a:sym typeface="Arial"/>
              </a:defRPr>
            </a:lvl6pPr>
            <a:lvl7pPr marL="63500" lvl="6" indent="0">
              <a:lnSpc>
                <a:spcPct val="100000"/>
              </a:lnSpc>
              <a:spcBef>
                <a:spcPts val="0"/>
              </a:spcBef>
              <a:buNone/>
              <a:defRPr sz="700" b="0" i="0">
                <a:solidFill>
                  <a:schemeClr val="dk1"/>
                </a:solidFill>
                <a:latin typeface="Arial"/>
                <a:ea typeface="Arial"/>
                <a:cs typeface="Arial"/>
                <a:sym typeface="Arial"/>
              </a:defRPr>
            </a:lvl7pPr>
            <a:lvl8pPr marL="63500" lvl="7" indent="0">
              <a:lnSpc>
                <a:spcPct val="100000"/>
              </a:lnSpc>
              <a:spcBef>
                <a:spcPts val="0"/>
              </a:spcBef>
              <a:buNone/>
              <a:defRPr sz="700" b="0" i="0">
                <a:solidFill>
                  <a:schemeClr val="dk1"/>
                </a:solidFill>
                <a:latin typeface="Arial"/>
                <a:ea typeface="Arial"/>
                <a:cs typeface="Arial"/>
                <a:sym typeface="Arial"/>
              </a:defRPr>
            </a:lvl8pPr>
            <a:lvl9pPr marL="63500" lvl="8" indent="0">
              <a:lnSpc>
                <a:spcPct val="100000"/>
              </a:lnSpc>
              <a:spcBef>
                <a:spcPts val="0"/>
              </a:spcBef>
              <a:buNone/>
              <a:defRPr sz="700" b="0" i="0">
                <a:solidFill>
                  <a:schemeClr val="dk1"/>
                </a:solidFill>
                <a:latin typeface="Arial"/>
                <a:ea typeface="Arial"/>
                <a:cs typeface="Arial"/>
                <a:sym typeface="Arial"/>
              </a:defRPr>
            </a:lvl9pPr>
          </a:lstStyle>
          <a:p>
            <a:pPr marL="6350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7"/>
        <p:cNvGrpSpPr/>
        <p:nvPr/>
      </p:nvGrpSpPr>
      <p:grpSpPr>
        <a:xfrm>
          <a:off x="0" y="0"/>
          <a:ext cx="0" cy="0"/>
          <a:chOff x="0" y="0"/>
          <a:chExt cx="0" cy="0"/>
        </a:xfrm>
      </p:grpSpPr>
      <p:sp>
        <p:nvSpPr>
          <p:cNvPr id="78" name="Google Shape;78;p17"/>
          <p:cNvSpPr txBox="1">
            <a:spLocks noGrp="1"/>
          </p:cNvSpPr>
          <p:nvPr>
            <p:ph type="ctrTitle"/>
          </p:nvPr>
        </p:nvSpPr>
        <p:spPr>
          <a:xfrm>
            <a:off x="685800" y="1594485"/>
            <a:ext cx="7772400" cy="1080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sz="1800" b="0" i="0">
                <a:solidFill>
                  <a:schemeClr val="dk1"/>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9" name="Google Shape;79;p17"/>
          <p:cNvSpPr txBox="1">
            <a:spLocks noGrp="1"/>
          </p:cNvSpPr>
          <p:nvPr>
            <p:ph type="subTitle" idx="1"/>
          </p:nvPr>
        </p:nvSpPr>
        <p:spPr>
          <a:xfrm>
            <a:off x="1371600" y="2880360"/>
            <a:ext cx="6400800" cy="1285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b="0" i="0">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ftr" idx="11"/>
          </p:nvPr>
        </p:nvSpPr>
        <p:spPr>
          <a:xfrm>
            <a:off x="322631" y="4921725"/>
            <a:ext cx="1485300" cy="115200"/>
          </a:xfrm>
          <a:prstGeom prst="rect">
            <a:avLst/>
          </a:prstGeom>
          <a:noFill/>
          <a:ln>
            <a:noFill/>
          </a:ln>
        </p:spPr>
        <p:txBody>
          <a:bodyPr spcFirstLastPara="1" wrap="square" lIns="0" tIns="0" rIns="0" bIns="0" anchor="t" anchorCtr="0">
            <a:spAutoFit/>
          </a:bodyPr>
          <a:lstStyle>
            <a:lvl1pPr lvl="0">
              <a:spcBef>
                <a:spcPts val="0"/>
              </a:spcBef>
              <a:spcAft>
                <a:spcPts val="0"/>
              </a:spcAft>
              <a:buSzPts val="1100"/>
              <a:buNone/>
              <a:defRPr sz="600" b="0" i="0">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17"/>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7"/>
          <p:cNvSpPr txBox="1">
            <a:spLocks noGrp="1"/>
          </p:cNvSpPr>
          <p:nvPr>
            <p:ph type="sldNum" idx="12"/>
          </p:nvPr>
        </p:nvSpPr>
        <p:spPr>
          <a:xfrm>
            <a:off x="8698706" y="4921725"/>
            <a:ext cx="151500" cy="115200"/>
          </a:xfrm>
          <a:prstGeom prst="rect">
            <a:avLst/>
          </a:prstGeom>
          <a:noFill/>
          <a:ln>
            <a:noFill/>
          </a:ln>
        </p:spPr>
        <p:txBody>
          <a:bodyPr spcFirstLastPara="1" wrap="square" lIns="0" tIns="0" rIns="0" bIns="0" anchor="t" anchorCtr="0">
            <a:spAutoFit/>
          </a:bodyPr>
          <a:lstStyle>
            <a:lvl1pPr marL="63500" lvl="0" indent="0">
              <a:lnSpc>
                <a:spcPct val="100000"/>
              </a:lnSpc>
              <a:spcBef>
                <a:spcPts val="0"/>
              </a:spcBef>
              <a:buNone/>
              <a:defRPr sz="700" b="0" i="0">
                <a:solidFill>
                  <a:schemeClr val="dk1"/>
                </a:solidFill>
                <a:latin typeface="Arial"/>
                <a:ea typeface="Arial"/>
                <a:cs typeface="Arial"/>
                <a:sym typeface="Arial"/>
              </a:defRPr>
            </a:lvl1pPr>
            <a:lvl2pPr marL="63500" lvl="1" indent="0">
              <a:lnSpc>
                <a:spcPct val="100000"/>
              </a:lnSpc>
              <a:spcBef>
                <a:spcPts val="0"/>
              </a:spcBef>
              <a:buNone/>
              <a:defRPr sz="700" b="0" i="0">
                <a:solidFill>
                  <a:schemeClr val="dk1"/>
                </a:solidFill>
                <a:latin typeface="Arial"/>
                <a:ea typeface="Arial"/>
                <a:cs typeface="Arial"/>
                <a:sym typeface="Arial"/>
              </a:defRPr>
            </a:lvl2pPr>
            <a:lvl3pPr marL="63500" lvl="2" indent="0">
              <a:lnSpc>
                <a:spcPct val="100000"/>
              </a:lnSpc>
              <a:spcBef>
                <a:spcPts val="0"/>
              </a:spcBef>
              <a:buNone/>
              <a:defRPr sz="700" b="0" i="0">
                <a:solidFill>
                  <a:schemeClr val="dk1"/>
                </a:solidFill>
                <a:latin typeface="Arial"/>
                <a:ea typeface="Arial"/>
                <a:cs typeface="Arial"/>
                <a:sym typeface="Arial"/>
              </a:defRPr>
            </a:lvl3pPr>
            <a:lvl4pPr marL="63500" lvl="3" indent="0">
              <a:lnSpc>
                <a:spcPct val="100000"/>
              </a:lnSpc>
              <a:spcBef>
                <a:spcPts val="0"/>
              </a:spcBef>
              <a:buNone/>
              <a:defRPr sz="700" b="0" i="0">
                <a:solidFill>
                  <a:schemeClr val="dk1"/>
                </a:solidFill>
                <a:latin typeface="Arial"/>
                <a:ea typeface="Arial"/>
                <a:cs typeface="Arial"/>
                <a:sym typeface="Arial"/>
              </a:defRPr>
            </a:lvl4pPr>
            <a:lvl5pPr marL="63500" lvl="4" indent="0">
              <a:lnSpc>
                <a:spcPct val="100000"/>
              </a:lnSpc>
              <a:spcBef>
                <a:spcPts val="0"/>
              </a:spcBef>
              <a:buNone/>
              <a:defRPr sz="700" b="0" i="0">
                <a:solidFill>
                  <a:schemeClr val="dk1"/>
                </a:solidFill>
                <a:latin typeface="Arial"/>
                <a:ea typeface="Arial"/>
                <a:cs typeface="Arial"/>
                <a:sym typeface="Arial"/>
              </a:defRPr>
            </a:lvl5pPr>
            <a:lvl6pPr marL="63500" lvl="5" indent="0">
              <a:lnSpc>
                <a:spcPct val="100000"/>
              </a:lnSpc>
              <a:spcBef>
                <a:spcPts val="0"/>
              </a:spcBef>
              <a:buNone/>
              <a:defRPr sz="700" b="0" i="0">
                <a:solidFill>
                  <a:schemeClr val="dk1"/>
                </a:solidFill>
                <a:latin typeface="Arial"/>
                <a:ea typeface="Arial"/>
                <a:cs typeface="Arial"/>
                <a:sym typeface="Arial"/>
              </a:defRPr>
            </a:lvl6pPr>
            <a:lvl7pPr marL="63500" lvl="6" indent="0">
              <a:lnSpc>
                <a:spcPct val="100000"/>
              </a:lnSpc>
              <a:spcBef>
                <a:spcPts val="0"/>
              </a:spcBef>
              <a:buNone/>
              <a:defRPr sz="700" b="0" i="0">
                <a:solidFill>
                  <a:schemeClr val="dk1"/>
                </a:solidFill>
                <a:latin typeface="Arial"/>
                <a:ea typeface="Arial"/>
                <a:cs typeface="Arial"/>
                <a:sym typeface="Arial"/>
              </a:defRPr>
            </a:lvl7pPr>
            <a:lvl8pPr marL="63500" lvl="7" indent="0">
              <a:lnSpc>
                <a:spcPct val="100000"/>
              </a:lnSpc>
              <a:spcBef>
                <a:spcPts val="0"/>
              </a:spcBef>
              <a:buNone/>
              <a:defRPr sz="700" b="0" i="0">
                <a:solidFill>
                  <a:schemeClr val="dk1"/>
                </a:solidFill>
                <a:latin typeface="Arial"/>
                <a:ea typeface="Arial"/>
                <a:cs typeface="Arial"/>
                <a:sym typeface="Arial"/>
              </a:defRPr>
            </a:lvl8pPr>
            <a:lvl9pPr marL="63500" lvl="8" indent="0">
              <a:lnSpc>
                <a:spcPct val="100000"/>
              </a:lnSpc>
              <a:spcBef>
                <a:spcPts val="0"/>
              </a:spcBef>
              <a:buNone/>
              <a:defRPr sz="700" b="0" i="0">
                <a:solidFill>
                  <a:schemeClr val="dk1"/>
                </a:solidFill>
                <a:latin typeface="Arial"/>
                <a:ea typeface="Arial"/>
                <a:cs typeface="Arial"/>
                <a:sym typeface="Arial"/>
              </a:defRPr>
            </a:lvl9pPr>
          </a:lstStyle>
          <a:p>
            <a:pPr marL="6350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3"/>
        <p:cNvGrpSpPr/>
        <p:nvPr/>
      </p:nvGrpSpPr>
      <p:grpSpPr>
        <a:xfrm>
          <a:off x="0" y="0"/>
          <a:ext cx="0" cy="0"/>
          <a:chOff x="0" y="0"/>
          <a:chExt cx="0" cy="0"/>
        </a:xfrm>
      </p:grpSpPr>
      <p:sp>
        <p:nvSpPr>
          <p:cNvPr id="84" name="Google Shape;84;p18"/>
          <p:cNvSpPr txBox="1">
            <a:spLocks noGrp="1"/>
          </p:cNvSpPr>
          <p:nvPr>
            <p:ph type="ftr" idx="11"/>
          </p:nvPr>
        </p:nvSpPr>
        <p:spPr>
          <a:xfrm>
            <a:off x="322631" y="4921725"/>
            <a:ext cx="1485300" cy="115200"/>
          </a:xfrm>
          <a:prstGeom prst="rect">
            <a:avLst/>
          </a:prstGeom>
          <a:noFill/>
          <a:ln>
            <a:noFill/>
          </a:ln>
        </p:spPr>
        <p:txBody>
          <a:bodyPr spcFirstLastPara="1" wrap="square" lIns="0" tIns="0" rIns="0" bIns="0" anchor="t" anchorCtr="0">
            <a:spAutoFit/>
          </a:bodyPr>
          <a:lstStyle>
            <a:lvl1pPr lvl="0">
              <a:spcBef>
                <a:spcPts val="0"/>
              </a:spcBef>
              <a:spcAft>
                <a:spcPts val="0"/>
              </a:spcAft>
              <a:buSzPts val="1100"/>
              <a:buNone/>
              <a:defRPr sz="600" b="0" i="0">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5" name="Google Shape;85;p18"/>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a:solidFill>
                  <a:srgbClr val="888888"/>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 name="Google Shape;86;p18"/>
          <p:cNvSpPr txBox="1">
            <a:spLocks noGrp="1"/>
          </p:cNvSpPr>
          <p:nvPr>
            <p:ph type="sldNum" idx="12"/>
          </p:nvPr>
        </p:nvSpPr>
        <p:spPr>
          <a:xfrm>
            <a:off x="8698706" y="4921725"/>
            <a:ext cx="151500" cy="115200"/>
          </a:xfrm>
          <a:prstGeom prst="rect">
            <a:avLst/>
          </a:prstGeom>
          <a:noFill/>
          <a:ln>
            <a:noFill/>
          </a:ln>
        </p:spPr>
        <p:txBody>
          <a:bodyPr spcFirstLastPara="1" wrap="square" lIns="0" tIns="0" rIns="0" bIns="0" anchor="t" anchorCtr="0">
            <a:spAutoFit/>
          </a:bodyPr>
          <a:lstStyle>
            <a:lvl1pPr marL="63500" lvl="0" indent="0">
              <a:lnSpc>
                <a:spcPct val="100000"/>
              </a:lnSpc>
              <a:spcBef>
                <a:spcPts val="0"/>
              </a:spcBef>
              <a:buNone/>
              <a:defRPr sz="700" b="0" i="0">
                <a:solidFill>
                  <a:schemeClr val="dk1"/>
                </a:solidFill>
                <a:latin typeface="Arial"/>
                <a:ea typeface="Arial"/>
                <a:cs typeface="Arial"/>
                <a:sym typeface="Arial"/>
              </a:defRPr>
            </a:lvl1pPr>
            <a:lvl2pPr marL="63500" lvl="1" indent="0">
              <a:lnSpc>
                <a:spcPct val="100000"/>
              </a:lnSpc>
              <a:spcBef>
                <a:spcPts val="0"/>
              </a:spcBef>
              <a:buNone/>
              <a:defRPr sz="700" b="0" i="0">
                <a:solidFill>
                  <a:schemeClr val="dk1"/>
                </a:solidFill>
                <a:latin typeface="Arial"/>
                <a:ea typeface="Arial"/>
                <a:cs typeface="Arial"/>
                <a:sym typeface="Arial"/>
              </a:defRPr>
            </a:lvl2pPr>
            <a:lvl3pPr marL="63500" lvl="2" indent="0">
              <a:lnSpc>
                <a:spcPct val="100000"/>
              </a:lnSpc>
              <a:spcBef>
                <a:spcPts val="0"/>
              </a:spcBef>
              <a:buNone/>
              <a:defRPr sz="700" b="0" i="0">
                <a:solidFill>
                  <a:schemeClr val="dk1"/>
                </a:solidFill>
                <a:latin typeface="Arial"/>
                <a:ea typeface="Arial"/>
                <a:cs typeface="Arial"/>
                <a:sym typeface="Arial"/>
              </a:defRPr>
            </a:lvl3pPr>
            <a:lvl4pPr marL="63500" lvl="3" indent="0">
              <a:lnSpc>
                <a:spcPct val="100000"/>
              </a:lnSpc>
              <a:spcBef>
                <a:spcPts val="0"/>
              </a:spcBef>
              <a:buNone/>
              <a:defRPr sz="700" b="0" i="0">
                <a:solidFill>
                  <a:schemeClr val="dk1"/>
                </a:solidFill>
                <a:latin typeface="Arial"/>
                <a:ea typeface="Arial"/>
                <a:cs typeface="Arial"/>
                <a:sym typeface="Arial"/>
              </a:defRPr>
            </a:lvl4pPr>
            <a:lvl5pPr marL="63500" lvl="4" indent="0">
              <a:lnSpc>
                <a:spcPct val="100000"/>
              </a:lnSpc>
              <a:spcBef>
                <a:spcPts val="0"/>
              </a:spcBef>
              <a:buNone/>
              <a:defRPr sz="700" b="0" i="0">
                <a:solidFill>
                  <a:schemeClr val="dk1"/>
                </a:solidFill>
                <a:latin typeface="Arial"/>
                <a:ea typeface="Arial"/>
                <a:cs typeface="Arial"/>
                <a:sym typeface="Arial"/>
              </a:defRPr>
            </a:lvl5pPr>
            <a:lvl6pPr marL="63500" lvl="5" indent="0">
              <a:lnSpc>
                <a:spcPct val="100000"/>
              </a:lnSpc>
              <a:spcBef>
                <a:spcPts val="0"/>
              </a:spcBef>
              <a:buNone/>
              <a:defRPr sz="700" b="0" i="0">
                <a:solidFill>
                  <a:schemeClr val="dk1"/>
                </a:solidFill>
                <a:latin typeface="Arial"/>
                <a:ea typeface="Arial"/>
                <a:cs typeface="Arial"/>
                <a:sym typeface="Arial"/>
              </a:defRPr>
            </a:lvl6pPr>
            <a:lvl7pPr marL="63500" lvl="6" indent="0">
              <a:lnSpc>
                <a:spcPct val="100000"/>
              </a:lnSpc>
              <a:spcBef>
                <a:spcPts val="0"/>
              </a:spcBef>
              <a:buNone/>
              <a:defRPr sz="700" b="0" i="0">
                <a:solidFill>
                  <a:schemeClr val="dk1"/>
                </a:solidFill>
                <a:latin typeface="Arial"/>
                <a:ea typeface="Arial"/>
                <a:cs typeface="Arial"/>
                <a:sym typeface="Arial"/>
              </a:defRPr>
            </a:lvl7pPr>
            <a:lvl8pPr marL="63500" lvl="7" indent="0">
              <a:lnSpc>
                <a:spcPct val="100000"/>
              </a:lnSpc>
              <a:spcBef>
                <a:spcPts val="0"/>
              </a:spcBef>
              <a:buNone/>
              <a:defRPr sz="700" b="0" i="0">
                <a:solidFill>
                  <a:schemeClr val="dk1"/>
                </a:solidFill>
                <a:latin typeface="Arial"/>
                <a:ea typeface="Arial"/>
                <a:cs typeface="Arial"/>
                <a:sym typeface="Arial"/>
              </a:defRPr>
            </a:lvl8pPr>
            <a:lvl9pPr marL="63500" lvl="8" indent="0">
              <a:lnSpc>
                <a:spcPct val="100000"/>
              </a:lnSpc>
              <a:spcBef>
                <a:spcPts val="0"/>
              </a:spcBef>
              <a:buNone/>
              <a:defRPr sz="700" b="0" i="0">
                <a:solidFill>
                  <a:schemeClr val="dk1"/>
                </a:solidFill>
                <a:latin typeface="Arial"/>
                <a:ea typeface="Arial"/>
                <a:cs typeface="Arial"/>
                <a:sym typeface="Arial"/>
              </a:defRPr>
            </a:lvl9pPr>
          </a:lstStyle>
          <a:p>
            <a:pPr marL="6350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11" Type="http://schemas.openxmlformats.org/officeDocument/2006/relationships/image" Target="../media/image5.png"/><Relationship Id="rId5" Type="http://schemas.openxmlformats.org/officeDocument/2006/relationships/slideLayout" Target="../slideLayouts/slideLayout16.xml"/><Relationship Id="rId10"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7">
            <a:alphaModFix/>
          </a:blip>
          <a:srcRect/>
          <a:stretch/>
        </p:blipFill>
        <p:spPr>
          <a:xfrm>
            <a:off x="0" y="0"/>
            <a:ext cx="9144000" cy="5143500"/>
          </a:xfrm>
          <a:prstGeom prst="rect">
            <a:avLst/>
          </a:prstGeom>
          <a:noFill/>
          <a:ln>
            <a:noFill/>
          </a:ln>
        </p:spPr>
      </p:pic>
      <p:pic>
        <p:nvPicPr>
          <p:cNvPr id="52" name="Google Shape;52;p13"/>
          <p:cNvPicPr preferRelativeResize="0"/>
          <p:nvPr/>
        </p:nvPicPr>
        <p:blipFill rotWithShape="1">
          <a:blip r:embed="rId8">
            <a:alphaModFix/>
          </a:blip>
          <a:srcRect/>
          <a:stretch/>
        </p:blipFill>
        <p:spPr>
          <a:xfrm>
            <a:off x="334403" y="78866"/>
            <a:ext cx="169011" cy="148590"/>
          </a:xfrm>
          <a:prstGeom prst="rect">
            <a:avLst/>
          </a:prstGeom>
          <a:noFill/>
          <a:ln>
            <a:noFill/>
          </a:ln>
        </p:spPr>
      </p:pic>
      <p:pic>
        <p:nvPicPr>
          <p:cNvPr id="53" name="Google Shape;53;p13"/>
          <p:cNvPicPr preferRelativeResize="0"/>
          <p:nvPr/>
        </p:nvPicPr>
        <p:blipFill rotWithShape="1">
          <a:blip r:embed="rId9">
            <a:alphaModFix/>
          </a:blip>
          <a:srcRect/>
          <a:stretch/>
        </p:blipFill>
        <p:spPr>
          <a:xfrm>
            <a:off x="530999" y="78866"/>
            <a:ext cx="169011" cy="148590"/>
          </a:xfrm>
          <a:prstGeom prst="rect">
            <a:avLst/>
          </a:prstGeom>
          <a:noFill/>
          <a:ln>
            <a:noFill/>
          </a:ln>
        </p:spPr>
      </p:pic>
      <p:pic>
        <p:nvPicPr>
          <p:cNvPr id="54" name="Google Shape;54;p13"/>
          <p:cNvPicPr preferRelativeResize="0"/>
          <p:nvPr/>
        </p:nvPicPr>
        <p:blipFill rotWithShape="1">
          <a:blip r:embed="rId10">
            <a:alphaModFix/>
          </a:blip>
          <a:srcRect/>
          <a:stretch/>
        </p:blipFill>
        <p:spPr>
          <a:xfrm>
            <a:off x="729872" y="78866"/>
            <a:ext cx="170174" cy="148590"/>
          </a:xfrm>
          <a:prstGeom prst="rect">
            <a:avLst/>
          </a:prstGeom>
          <a:noFill/>
          <a:ln>
            <a:noFill/>
          </a:ln>
        </p:spPr>
      </p:pic>
      <p:sp>
        <p:nvSpPr>
          <p:cNvPr id="55" name="Google Shape;55;p13"/>
          <p:cNvSpPr/>
          <p:nvPr/>
        </p:nvSpPr>
        <p:spPr>
          <a:xfrm>
            <a:off x="8579834" y="51435"/>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56" name="Google Shape;56;p13"/>
          <p:cNvPicPr preferRelativeResize="0"/>
          <p:nvPr/>
        </p:nvPicPr>
        <p:blipFill rotWithShape="1">
          <a:blip r:embed="rId11">
            <a:alphaModFix/>
          </a:blip>
          <a:srcRect/>
          <a:stretch/>
        </p:blipFill>
        <p:spPr>
          <a:xfrm>
            <a:off x="8631555" y="96011"/>
            <a:ext cx="129920" cy="114300"/>
          </a:xfrm>
          <a:prstGeom prst="rect">
            <a:avLst/>
          </a:prstGeom>
          <a:noFill/>
          <a:ln>
            <a:noFill/>
          </a:ln>
        </p:spPr>
      </p:pic>
      <p:sp>
        <p:nvSpPr>
          <p:cNvPr id="57" name="Google Shape;57;p13"/>
          <p:cNvSpPr/>
          <p:nvPr/>
        </p:nvSpPr>
        <p:spPr>
          <a:xfrm>
            <a:off x="1001839" y="153733"/>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8" name="Google Shape;58;p13"/>
          <p:cNvSpPr txBox="1">
            <a:spLocks noGrp="1"/>
          </p:cNvSpPr>
          <p:nvPr>
            <p:ph type="title"/>
          </p:nvPr>
        </p:nvSpPr>
        <p:spPr>
          <a:xfrm>
            <a:off x="322631" y="264128"/>
            <a:ext cx="8498700" cy="2934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100"/>
              <a:buNone/>
              <a:defRPr sz="1800" b="0" i="0" u="none" strike="noStrike" cap="none">
                <a:solidFill>
                  <a:schemeClr val="dk1"/>
                </a:solidFill>
                <a:latin typeface="Georgia"/>
                <a:ea typeface="Georgia"/>
                <a:cs typeface="Georgia"/>
                <a:sym typeface="Georg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9" name="Google Shape;59;p13"/>
          <p:cNvSpPr txBox="1">
            <a:spLocks noGrp="1"/>
          </p:cNvSpPr>
          <p:nvPr>
            <p:ph type="body" idx="1"/>
          </p:nvPr>
        </p:nvSpPr>
        <p:spPr>
          <a:xfrm>
            <a:off x="5119688" y="1628632"/>
            <a:ext cx="3724200" cy="29937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100"/>
              <a:buNone/>
              <a:defRPr sz="1400" b="0" i="0" u="none" strike="noStrike" cap="none">
                <a:latin typeface="Calibri"/>
                <a:ea typeface="Calibri"/>
                <a:cs typeface="Calibri"/>
                <a:sym typeface="Calibri"/>
              </a:defRPr>
            </a:lvl2pPr>
            <a:lvl3pPr marL="1371600" marR="0" lvl="2" indent="-228600" algn="l" rtl="0">
              <a:spcBef>
                <a:spcPts val="0"/>
              </a:spcBef>
              <a:spcAft>
                <a:spcPts val="0"/>
              </a:spcAft>
              <a:buSzPts val="1100"/>
              <a:buNone/>
              <a:defRPr sz="1400" b="0" i="0" u="none" strike="noStrike" cap="none">
                <a:latin typeface="Calibri"/>
                <a:ea typeface="Calibri"/>
                <a:cs typeface="Calibri"/>
                <a:sym typeface="Calibri"/>
              </a:defRPr>
            </a:lvl3pPr>
            <a:lvl4pPr marL="1828800" marR="0" lvl="3" indent="-228600" algn="l" rtl="0">
              <a:spcBef>
                <a:spcPts val="0"/>
              </a:spcBef>
              <a:spcAft>
                <a:spcPts val="0"/>
              </a:spcAft>
              <a:buSzPts val="1100"/>
              <a:buNone/>
              <a:defRPr sz="1400" b="0" i="0" u="none" strike="noStrike" cap="none">
                <a:latin typeface="Calibri"/>
                <a:ea typeface="Calibri"/>
                <a:cs typeface="Calibri"/>
                <a:sym typeface="Calibri"/>
              </a:defRPr>
            </a:lvl4pPr>
            <a:lvl5pPr marL="2286000" marR="0" lvl="4" indent="-228600" algn="l" rtl="0">
              <a:spcBef>
                <a:spcPts val="0"/>
              </a:spcBef>
              <a:spcAft>
                <a:spcPts val="0"/>
              </a:spcAft>
              <a:buSzPts val="1100"/>
              <a:buNone/>
              <a:defRPr sz="1400" b="0" i="0" u="none" strike="noStrike" cap="none">
                <a:latin typeface="Calibri"/>
                <a:ea typeface="Calibri"/>
                <a:cs typeface="Calibri"/>
                <a:sym typeface="Calibri"/>
              </a:defRPr>
            </a:lvl5pPr>
            <a:lvl6pPr marL="2743200" marR="0" lvl="5" indent="-228600" algn="l" rtl="0">
              <a:spcBef>
                <a:spcPts val="0"/>
              </a:spcBef>
              <a:spcAft>
                <a:spcPts val="0"/>
              </a:spcAft>
              <a:buSzPts val="1100"/>
              <a:buNone/>
              <a:defRPr sz="1400" b="0" i="0" u="none" strike="noStrike" cap="none">
                <a:latin typeface="Calibri"/>
                <a:ea typeface="Calibri"/>
                <a:cs typeface="Calibri"/>
                <a:sym typeface="Calibri"/>
              </a:defRPr>
            </a:lvl6pPr>
            <a:lvl7pPr marL="3200400" marR="0" lvl="6" indent="-228600" algn="l" rtl="0">
              <a:spcBef>
                <a:spcPts val="0"/>
              </a:spcBef>
              <a:spcAft>
                <a:spcPts val="0"/>
              </a:spcAft>
              <a:buSzPts val="1100"/>
              <a:buNone/>
              <a:defRPr sz="1400" b="0" i="0" u="none" strike="noStrike" cap="none">
                <a:latin typeface="Calibri"/>
                <a:ea typeface="Calibri"/>
                <a:cs typeface="Calibri"/>
                <a:sym typeface="Calibri"/>
              </a:defRPr>
            </a:lvl7pPr>
            <a:lvl8pPr marL="3657600" marR="0" lvl="7" indent="-228600" algn="l" rtl="0">
              <a:spcBef>
                <a:spcPts val="0"/>
              </a:spcBef>
              <a:spcAft>
                <a:spcPts val="0"/>
              </a:spcAft>
              <a:buSzPts val="1100"/>
              <a:buNone/>
              <a:defRPr sz="1400" b="0" i="0" u="none" strike="noStrike" cap="none">
                <a:latin typeface="Calibri"/>
                <a:ea typeface="Calibri"/>
                <a:cs typeface="Calibri"/>
                <a:sym typeface="Calibri"/>
              </a:defRPr>
            </a:lvl8pPr>
            <a:lvl9pPr marL="4114800" marR="0" lvl="8" indent="-228600" algn="l" rtl="0">
              <a:spcBef>
                <a:spcPts val="0"/>
              </a:spcBef>
              <a:spcAft>
                <a:spcPts val="0"/>
              </a:spcAft>
              <a:buSzPts val="1100"/>
              <a:buNone/>
              <a:defRPr sz="1400" b="0" i="0" u="none" strike="noStrike" cap="none">
                <a:latin typeface="Calibri"/>
                <a:ea typeface="Calibri"/>
                <a:cs typeface="Calibri"/>
                <a:sym typeface="Calibri"/>
              </a:defRPr>
            </a:lvl9pPr>
          </a:lstStyle>
          <a:p>
            <a:endParaRPr/>
          </a:p>
        </p:txBody>
      </p:sp>
      <p:sp>
        <p:nvSpPr>
          <p:cNvPr id="60" name="Google Shape;60;p13"/>
          <p:cNvSpPr txBox="1">
            <a:spLocks noGrp="1"/>
          </p:cNvSpPr>
          <p:nvPr>
            <p:ph type="ftr" idx="11"/>
          </p:nvPr>
        </p:nvSpPr>
        <p:spPr>
          <a:xfrm>
            <a:off x="322631" y="4921725"/>
            <a:ext cx="1485300" cy="115200"/>
          </a:xfrm>
          <a:prstGeom prst="rect">
            <a:avLst/>
          </a:prstGeom>
          <a:noFill/>
          <a:ln>
            <a:noFill/>
          </a:ln>
        </p:spPr>
        <p:txBody>
          <a:bodyPr spcFirstLastPara="1" wrap="square" lIns="0" tIns="0" rIns="0" bIns="0" anchor="t" anchorCtr="0">
            <a:spAutoFit/>
          </a:bodyPr>
          <a:lstStyle>
            <a:lvl1pPr lvl="0">
              <a:spcBef>
                <a:spcPts val="0"/>
              </a:spcBef>
              <a:spcAft>
                <a:spcPts val="0"/>
              </a:spcAft>
              <a:buSzPts val="1100"/>
              <a:buNone/>
              <a:defRPr sz="600" b="0" i="0">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1" name="Google Shape;61;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100"/>
              <a:buNone/>
              <a:defRPr sz="1400">
                <a:solidFill>
                  <a:srgbClr val="888888"/>
                </a:solidFil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2" name="Google Shape;62;p13"/>
          <p:cNvSpPr txBox="1">
            <a:spLocks noGrp="1"/>
          </p:cNvSpPr>
          <p:nvPr>
            <p:ph type="sldNum" idx="12"/>
          </p:nvPr>
        </p:nvSpPr>
        <p:spPr>
          <a:xfrm>
            <a:off x="8698706" y="4921725"/>
            <a:ext cx="151500" cy="115200"/>
          </a:xfrm>
          <a:prstGeom prst="rect">
            <a:avLst/>
          </a:prstGeom>
          <a:noFill/>
          <a:ln>
            <a:noFill/>
          </a:ln>
        </p:spPr>
        <p:txBody>
          <a:bodyPr spcFirstLastPara="1" wrap="square" lIns="0" tIns="0" rIns="0" bIns="0" anchor="t" anchorCtr="0">
            <a:spAutoFit/>
          </a:bodyPr>
          <a:lstStyle>
            <a:lvl1pPr marL="63500" lvl="0" indent="0">
              <a:lnSpc>
                <a:spcPct val="100000"/>
              </a:lnSpc>
              <a:spcBef>
                <a:spcPts val="0"/>
              </a:spcBef>
              <a:buNone/>
              <a:defRPr sz="700" b="0" i="0">
                <a:solidFill>
                  <a:schemeClr val="dk1"/>
                </a:solidFill>
                <a:latin typeface="Arial"/>
                <a:ea typeface="Arial"/>
                <a:cs typeface="Arial"/>
                <a:sym typeface="Arial"/>
              </a:defRPr>
            </a:lvl1pPr>
            <a:lvl2pPr marL="63500" lvl="1" indent="0">
              <a:lnSpc>
                <a:spcPct val="100000"/>
              </a:lnSpc>
              <a:spcBef>
                <a:spcPts val="0"/>
              </a:spcBef>
              <a:buNone/>
              <a:defRPr sz="700" b="0" i="0">
                <a:solidFill>
                  <a:schemeClr val="dk1"/>
                </a:solidFill>
                <a:latin typeface="Arial"/>
                <a:ea typeface="Arial"/>
                <a:cs typeface="Arial"/>
                <a:sym typeface="Arial"/>
              </a:defRPr>
            </a:lvl2pPr>
            <a:lvl3pPr marL="63500" lvl="2" indent="0">
              <a:lnSpc>
                <a:spcPct val="100000"/>
              </a:lnSpc>
              <a:spcBef>
                <a:spcPts val="0"/>
              </a:spcBef>
              <a:buNone/>
              <a:defRPr sz="700" b="0" i="0">
                <a:solidFill>
                  <a:schemeClr val="dk1"/>
                </a:solidFill>
                <a:latin typeface="Arial"/>
                <a:ea typeface="Arial"/>
                <a:cs typeface="Arial"/>
                <a:sym typeface="Arial"/>
              </a:defRPr>
            </a:lvl3pPr>
            <a:lvl4pPr marL="63500" lvl="3" indent="0">
              <a:lnSpc>
                <a:spcPct val="100000"/>
              </a:lnSpc>
              <a:spcBef>
                <a:spcPts val="0"/>
              </a:spcBef>
              <a:buNone/>
              <a:defRPr sz="700" b="0" i="0">
                <a:solidFill>
                  <a:schemeClr val="dk1"/>
                </a:solidFill>
                <a:latin typeface="Arial"/>
                <a:ea typeface="Arial"/>
                <a:cs typeface="Arial"/>
                <a:sym typeface="Arial"/>
              </a:defRPr>
            </a:lvl4pPr>
            <a:lvl5pPr marL="63500" lvl="4" indent="0">
              <a:lnSpc>
                <a:spcPct val="100000"/>
              </a:lnSpc>
              <a:spcBef>
                <a:spcPts val="0"/>
              </a:spcBef>
              <a:buNone/>
              <a:defRPr sz="700" b="0" i="0">
                <a:solidFill>
                  <a:schemeClr val="dk1"/>
                </a:solidFill>
                <a:latin typeface="Arial"/>
                <a:ea typeface="Arial"/>
                <a:cs typeface="Arial"/>
                <a:sym typeface="Arial"/>
              </a:defRPr>
            </a:lvl5pPr>
            <a:lvl6pPr marL="63500" lvl="5" indent="0">
              <a:lnSpc>
                <a:spcPct val="100000"/>
              </a:lnSpc>
              <a:spcBef>
                <a:spcPts val="0"/>
              </a:spcBef>
              <a:buNone/>
              <a:defRPr sz="700" b="0" i="0">
                <a:solidFill>
                  <a:schemeClr val="dk1"/>
                </a:solidFill>
                <a:latin typeface="Arial"/>
                <a:ea typeface="Arial"/>
                <a:cs typeface="Arial"/>
                <a:sym typeface="Arial"/>
              </a:defRPr>
            </a:lvl6pPr>
            <a:lvl7pPr marL="63500" lvl="6" indent="0">
              <a:lnSpc>
                <a:spcPct val="100000"/>
              </a:lnSpc>
              <a:spcBef>
                <a:spcPts val="0"/>
              </a:spcBef>
              <a:buNone/>
              <a:defRPr sz="700" b="0" i="0">
                <a:solidFill>
                  <a:schemeClr val="dk1"/>
                </a:solidFill>
                <a:latin typeface="Arial"/>
                <a:ea typeface="Arial"/>
                <a:cs typeface="Arial"/>
                <a:sym typeface="Arial"/>
              </a:defRPr>
            </a:lvl7pPr>
            <a:lvl8pPr marL="63500" lvl="7" indent="0">
              <a:lnSpc>
                <a:spcPct val="100000"/>
              </a:lnSpc>
              <a:spcBef>
                <a:spcPts val="0"/>
              </a:spcBef>
              <a:buNone/>
              <a:defRPr sz="700" b="0" i="0">
                <a:solidFill>
                  <a:schemeClr val="dk1"/>
                </a:solidFill>
                <a:latin typeface="Arial"/>
                <a:ea typeface="Arial"/>
                <a:cs typeface="Arial"/>
                <a:sym typeface="Arial"/>
              </a:defRPr>
            </a:lvl8pPr>
            <a:lvl9pPr marL="63500" lvl="8" indent="0">
              <a:lnSpc>
                <a:spcPct val="100000"/>
              </a:lnSpc>
              <a:spcBef>
                <a:spcPts val="0"/>
              </a:spcBef>
              <a:buNone/>
              <a:defRPr sz="700" b="0" i="0">
                <a:solidFill>
                  <a:schemeClr val="dk1"/>
                </a:solidFill>
                <a:latin typeface="Arial"/>
                <a:ea typeface="Arial"/>
                <a:cs typeface="Arial"/>
                <a:sym typeface="Arial"/>
              </a:defRPr>
            </a:lvl9pPr>
          </a:lstStyle>
          <a:p>
            <a:pPr marL="63500" lvl="0" indent="0" algn="l"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autoparkadmin.netlify.app" TargetMode="External"/><Relationship Id="rId5" Type="http://schemas.openxmlformats.org/officeDocument/2006/relationships/hyperlink" Target="https://autoparkltd.netlify.app"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1.jpg"/><Relationship Id="rId5" Type="http://schemas.openxmlformats.org/officeDocument/2006/relationships/image" Target="../media/image5.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doi.org/10.1109/BigData.2017.8258426"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s://doi.org/10.1109/ICPCSN62568.2024.00110" TargetMode="External"/><Relationship Id="rId5" Type="http://schemas.openxmlformats.org/officeDocument/2006/relationships/hyperlink" Target="https://doi.org/10.1109/ICNEWS60873.2024.10731004" TargetMode="External"/><Relationship Id="rId4" Type="http://schemas.openxmlformats.org/officeDocument/2006/relationships/hyperlink" Target="https://doi.org/10.1109/ACCESS.2024.3503513"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pic>
        <p:nvPicPr>
          <p:cNvPr id="91" name="Google Shape;91;p19" title="WhatsApp Image 2025-06-13 at 15.57.29_6047dec4.jpg"/>
          <p:cNvPicPr preferRelativeResize="0"/>
          <p:nvPr/>
        </p:nvPicPr>
        <p:blipFill>
          <a:blip r:embed="rId3">
            <a:alphaModFix/>
          </a:blip>
          <a:stretch>
            <a:fillRect/>
          </a:stretch>
        </p:blipFill>
        <p:spPr>
          <a:xfrm>
            <a:off x="3788375" y="569150"/>
            <a:ext cx="4927850" cy="3830651"/>
          </a:xfrm>
          <a:prstGeom prst="rect">
            <a:avLst/>
          </a:prstGeom>
          <a:noFill/>
          <a:ln>
            <a:noFill/>
          </a:ln>
        </p:spPr>
      </p:pic>
      <p:pic>
        <p:nvPicPr>
          <p:cNvPr id="92" name="Google Shape;92;p19" title="COVER@4x.png"/>
          <p:cNvPicPr preferRelativeResize="0"/>
          <p:nvPr/>
        </p:nvPicPr>
        <p:blipFill rotWithShape="1">
          <a:blip r:embed="rId4">
            <a:alphaModFix/>
          </a:blip>
          <a:srcRect l="-5350" r="5350"/>
          <a:stretch/>
        </p:blipFill>
        <p:spPr>
          <a:xfrm>
            <a:off x="-6" y="1"/>
            <a:ext cx="9143997" cy="5143496"/>
          </a:xfrm>
          <a:prstGeom prst="rect">
            <a:avLst/>
          </a:prstGeom>
          <a:noFill/>
          <a:ln>
            <a:noFill/>
          </a:ln>
        </p:spPr>
      </p:pic>
      <p:sp>
        <p:nvSpPr>
          <p:cNvPr id="93" name="Google Shape;93;p19"/>
          <p:cNvSpPr/>
          <p:nvPr/>
        </p:nvSpPr>
        <p:spPr>
          <a:xfrm>
            <a:off x="330725" y="-25"/>
            <a:ext cx="4440600" cy="5143500"/>
          </a:xfrm>
          <a:prstGeom prst="rect">
            <a:avLst/>
          </a:prstGeom>
          <a:gradFill>
            <a:gsLst>
              <a:gs pos="0">
                <a:srgbClr val="FFFFFF">
                  <a:alpha val="0"/>
                </a:srgbClr>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nvGrpSpPr>
          <p:cNvPr id="94" name="Google Shape;94;p19"/>
          <p:cNvGrpSpPr/>
          <p:nvPr/>
        </p:nvGrpSpPr>
        <p:grpSpPr>
          <a:xfrm>
            <a:off x="-788150" y="1474001"/>
            <a:ext cx="1730477" cy="1117016"/>
            <a:chOff x="-788150" y="1474001"/>
            <a:chExt cx="1730477" cy="1117016"/>
          </a:xfrm>
        </p:grpSpPr>
        <p:sp>
          <p:nvSpPr>
            <p:cNvPr id="95" name="Google Shape;95;p19"/>
            <p:cNvSpPr/>
            <p:nvPr/>
          </p:nvSpPr>
          <p:spPr>
            <a:xfrm>
              <a:off x="-336500" y="1474001"/>
              <a:ext cx="1278827" cy="1117016"/>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6" name="Google Shape;96;p19"/>
            <p:cNvSpPr/>
            <p:nvPr/>
          </p:nvSpPr>
          <p:spPr>
            <a:xfrm>
              <a:off x="-788150" y="1474001"/>
              <a:ext cx="1278827" cy="1117016"/>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sp>
        <p:nvSpPr>
          <p:cNvPr id="97" name="Google Shape;97;p19"/>
          <p:cNvSpPr txBox="1"/>
          <p:nvPr/>
        </p:nvSpPr>
        <p:spPr>
          <a:xfrm>
            <a:off x="322625" y="1773375"/>
            <a:ext cx="3943200" cy="831300"/>
          </a:xfrm>
          <a:prstGeom prst="rect">
            <a:avLst/>
          </a:prstGeom>
          <a:noFill/>
          <a:ln>
            <a:noFill/>
          </a:ln>
        </p:spPr>
        <p:txBody>
          <a:bodyPr spcFirstLastPara="1" wrap="square" lIns="0" tIns="0" rIns="0" bIns="0" anchor="t" anchorCtr="0">
            <a:spAutoFit/>
          </a:bodyPr>
          <a:lstStyle/>
          <a:p>
            <a:pPr marL="12700" marR="0" lvl="0" indent="0" algn="l" rtl="0">
              <a:lnSpc>
                <a:spcPct val="102083"/>
              </a:lnSpc>
              <a:spcBef>
                <a:spcPts val="0"/>
              </a:spcBef>
              <a:spcAft>
                <a:spcPts val="0"/>
              </a:spcAft>
              <a:buNone/>
            </a:pPr>
            <a:r>
              <a:rPr lang="en-GB" sz="5400" b="1">
                <a:latin typeface="Helvetica Neue"/>
                <a:ea typeface="Helvetica Neue"/>
                <a:cs typeface="Helvetica Neue"/>
                <a:sym typeface="Helvetica Neue"/>
              </a:rPr>
              <a:t>AUTOPARK</a:t>
            </a:r>
            <a:endParaRPr sz="5400" b="1">
              <a:latin typeface="Helvetica Neue"/>
              <a:ea typeface="Helvetica Neue"/>
              <a:cs typeface="Helvetica Neue"/>
              <a:sym typeface="Helvetica Neue"/>
            </a:endParaRPr>
          </a:p>
        </p:txBody>
      </p:sp>
      <p:sp>
        <p:nvSpPr>
          <p:cNvPr id="98" name="Google Shape;98;p19"/>
          <p:cNvSpPr txBox="1"/>
          <p:nvPr/>
        </p:nvSpPr>
        <p:spPr>
          <a:xfrm>
            <a:off x="322625" y="3557850"/>
            <a:ext cx="3943200" cy="302100"/>
          </a:xfrm>
          <a:prstGeom prst="rect">
            <a:avLst/>
          </a:prstGeom>
          <a:noFill/>
          <a:ln>
            <a:noFill/>
          </a:ln>
        </p:spPr>
        <p:txBody>
          <a:bodyPr spcFirstLastPara="1" wrap="square" lIns="0" tIns="9525" rIns="0" bIns="0" anchor="t" anchorCtr="0">
            <a:spAutoFit/>
          </a:bodyPr>
          <a:lstStyle/>
          <a:p>
            <a:pPr marL="12700" lvl="0" indent="0" algn="l" rtl="0">
              <a:lnSpc>
                <a:spcPct val="100000"/>
              </a:lnSpc>
              <a:spcBef>
                <a:spcPts val="0"/>
              </a:spcBef>
              <a:spcAft>
                <a:spcPts val="0"/>
              </a:spcAft>
              <a:buNone/>
            </a:pPr>
            <a:r>
              <a:rPr lang="en-GB" sz="1900" b="1">
                <a:solidFill>
                  <a:srgbClr val="999999"/>
                </a:solidFill>
                <a:latin typeface="Helvetica Neue"/>
                <a:ea typeface="Helvetica Neue"/>
                <a:cs typeface="Helvetica Neue"/>
                <a:sym typeface="Helvetica Neue"/>
              </a:rPr>
              <a:t>IoT Based Smart Parking System</a:t>
            </a:r>
            <a:endParaRPr sz="1900" b="1">
              <a:solidFill>
                <a:srgbClr val="999999"/>
              </a:solidFill>
              <a:latin typeface="Helvetica Neue"/>
              <a:ea typeface="Helvetica Neue"/>
              <a:cs typeface="Helvetica Neue"/>
              <a:sym typeface="Helvetica Neue"/>
            </a:endParaRPr>
          </a:p>
        </p:txBody>
      </p:sp>
      <p:sp>
        <p:nvSpPr>
          <p:cNvPr id="99" name="Google Shape;99;p19"/>
          <p:cNvSpPr txBox="1"/>
          <p:nvPr/>
        </p:nvSpPr>
        <p:spPr>
          <a:xfrm>
            <a:off x="322625" y="2719600"/>
            <a:ext cx="3943200" cy="808800"/>
          </a:xfrm>
          <a:prstGeom prst="rect">
            <a:avLst/>
          </a:prstGeom>
          <a:noFill/>
          <a:ln>
            <a:noFill/>
          </a:ln>
        </p:spPr>
        <p:txBody>
          <a:bodyPr spcFirstLastPara="1" wrap="square" lIns="0" tIns="0" rIns="0" bIns="0" anchor="t" anchorCtr="0">
            <a:spAutoFit/>
          </a:bodyPr>
          <a:lstStyle/>
          <a:p>
            <a:pPr marL="12700" marR="0" lvl="0" indent="0" algn="l" rtl="0">
              <a:lnSpc>
                <a:spcPct val="102083"/>
              </a:lnSpc>
              <a:spcBef>
                <a:spcPts val="0"/>
              </a:spcBef>
              <a:spcAft>
                <a:spcPts val="0"/>
              </a:spcAft>
              <a:buNone/>
            </a:pPr>
            <a:r>
              <a:rPr lang="en-GB" sz="2600" b="1">
                <a:latin typeface="Helvetica Neue"/>
                <a:ea typeface="Helvetica Neue"/>
                <a:cs typeface="Helvetica Neue"/>
                <a:sym typeface="Helvetica Neue"/>
              </a:rPr>
              <a:t>A </a:t>
            </a:r>
            <a:r>
              <a:rPr lang="en-GB" sz="2600" b="1">
                <a:solidFill>
                  <a:srgbClr val="E0301E"/>
                </a:solidFill>
                <a:latin typeface="Helvetica Neue"/>
                <a:ea typeface="Helvetica Neue"/>
                <a:cs typeface="Helvetica Neue"/>
                <a:sym typeface="Helvetica Neue"/>
              </a:rPr>
              <a:t>NEXT-GEN </a:t>
            </a:r>
            <a:endParaRPr sz="2600" b="1">
              <a:solidFill>
                <a:srgbClr val="E0301E"/>
              </a:solidFill>
              <a:latin typeface="Helvetica Neue"/>
              <a:ea typeface="Helvetica Neue"/>
              <a:cs typeface="Helvetica Neue"/>
              <a:sym typeface="Helvetica Neue"/>
            </a:endParaRPr>
          </a:p>
          <a:p>
            <a:pPr marL="12700" marR="0" lvl="0" indent="0" algn="l" rtl="0">
              <a:lnSpc>
                <a:spcPct val="102083"/>
              </a:lnSpc>
              <a:spcBef>
                <a:spcPts val="0"/>
              </a:spcBef>
              <a:spcAft>
                <a:spcPts val="0"/>
              </a:spcAft>
              <a:buNone/>
            </a:pPr>
            <a:r>
              <a:rPr lang="en-GB" sz="2600" b="1">
                <a:latin typeface="Helvetica Neue"/>
                <a:ea typeface="Helvetica Neue"/>
                <a:cs typeface="Helvetica Neue"/>
                <a:sym typeface="Helvetica Neue"/>
              </a:rPr>
              <a:t>PARKING SOLUTION</a:t>
            </a:r>
            <a:endParaRPr sz="2600" b="1">
              <a:latin typeface="Helvetica Neue"/>
              <a:ea typeface="Helvetica Neue"/>
              <a:cs typeface="Helvetica Neue"/>
              <a:sym typeface="Helvetica Neue"/>
            </a:endParaRPr>
          </a:p>
        </p:txBody>
      </p:sp>
      <p:cxnSp>
        <p:nvCxnSpPr>
          <p:cNvPr id="100" name="Google Shape;100;p19"/>
          <p:cNvCxnSpPr/>
          <p:nvPr/>
        </p:nvCxnSpPr>
        <p:spPr>
          <a:xfrm>
            <a:off x="322625" y="3470400"/>
            <a:ext cx="3545100" cy="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28"/>
        <p:cNvGrpSpPr/>
        <p:nvPr/>
      </p:nvGrpSpPr>
      <p:grpSpPr>
        <a:xfrm>
          <a:off x="0" y="0"/>
          <a:ext cx="0" cy="0"/>
          <a:chOff x="0" y="0"/>
          <a:chExt cx="0" cy="0"/>
        </a:xfrm>
      </p:grpSpPr>
      <p:pic>
        <p:nvPicPr>
          <p:cNvPr id="429" name="Google Shape;429;p2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30" name="Google Shape;430;p28"/>
          <p:cNvSpPr/>
          <p:nvPr/>
        </p:nvSpPr>
        <p:spPr>
          <a:xfrm>
            <a:off x="3990213" y="1184878"/>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31" name="Google Shape;431;p28"/>
          <p:cNvSpPr/>
          <p:nvPr/>
        </p:nvSpPr>
        <p:spPr>
          <a:xfrm>
            <a:off x="3990213" y="1805575"/>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32" name="Google Shape;432;p28"/>
          <p:cNvSpPr/>
          <p:nvPr/>
        </p:nvSpPr>
        <p:spPr>
          <a:xfrm>
            <a:off x="3990213" y="2426270"/>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33" name="Google Shape;433;p28"/>
          <p:cNvSpPr/>
          <p:nvPr/>
        </p:nvSpPr>
        <p:spPr>
          <a:xfrm>
            <a:off x="3990213" y="3047218"/>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34" name="Google Shape;434;p28"/>
          <p:cNvSpPr/>
          <p:nvPr/>
        </p:nvSpPr>
        <p:spPr>
          <a:xfrm>
            <a:off x="3990213" y="3667897"/>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35" name="Google Shape;435;p28"/>
          <p:cNvSpPr/>
          <p:nvPr/>
        </p:nvSpPr>
        <p:spPr>
          <a:xfrm>
            <a:off x="3990213" y="4288353"/>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36" name="Google Shape;436;p28"/>
          <p:cNvSpPr/>
          <p:nvPr/>
        </p:nvSpPr>
        <p:spPr>
          <a:xfrm>
            <a:off x="8300963" y="1184878"/>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37" name="Google Shape;437;p28"/>
          <p:cNvSpPr/>
          <p:nvPr/>
        </p:nvSpPr>
        <p:spPr>
          <a:xfrm>
            <a:off x="8300963" y="1805575"/>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38" name="Google Shape;438;p28"/>
          <p:cNvSpPr/>
          <p:nvPr/>
        </p:nvSpPr>
        <p:spPr>
          <a:xfrm>
            <a:off x="8300963" y="2426270"/>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39" name="Google Shape;439;p28"/>
          <p:cNvSpPr/>
          <p:nvPr/>
        </p:nvSpPr>
        <p:spPr>
          <a:xfrm>
            <a:off x="8300963" y="3047218"/>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40" name="Google Shape;440;p28"/>
          <p:cNvSpPr/>
          <p:nvPr/>
        </p:nvSpPr>
        <p:spPr>
          <a:xfrm>
            <a:off x="8300963" y="3667897"/>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41" name="Google Shape;441;p28"/>
          <p:cNvSpPr/>
          <p:nvPr/>
        </p:nvSpPr>
        <p:spPr>
          <a:xfrm>
            <a:off x="8300963" y="4288353"/>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42" name="Google Shape;442;p28"/>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43" name="Google Shape;443;p28"/>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44" name="Google Shape;444;p28"/>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Application layer</a:t>
            </a:r>
            <a:endParaRPr sz="4000" b="1">
              <a:latin typeface="Helvetica Neue"/>
              <a:ea typeface="Helvetica Neue"/>
              <a:cs typeface="Helvetica Neue"/>
              <a:sym typeface="Helvetica Neue"/>
            </a:endParaRPr>
          </a:p>
        </p:txBody>
      </p:sp>
      <p:sp>
        <p:nvSpPr>
          <p:cNvPr id="445" name="Google Shape;445;p28"/>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46" name="Google Shape;446;p28"/>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47" name="Google Shape;447;p28"/>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448" name="Google Shape;448;p28"/>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449" name="Google Shape;449;p28"/>
          <p:cNvSpPr/>
          <p:nvPr/>
        </p:nvSpPr>
        <p:spPr>
          <a:xfrm>
            <a:off x="616489" y="1184875"/>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Manages user interface, data processing, and analytics</a:t>
            </a:r>
            <a:endParaRPr sz="1600">
              <a:solidFill>
                <a:schemeClr val="dk1"/>
              </a:solidFill>
              <a:latin typeface="Helvetica Neue"/>
              <a:ea typeface="Helvetica Neue"/>
              <a:cs typeface="Helvetica Neue"/>
              <a:sym typeface="Helvetica Neue"/>
            </a:endParaRPr>
          </a:p>
        </p:txBody>
      </p:sp>
      <p:sp>
        <p:nvSpPr>
          <p:cNvPr id="450" name="Google Shape;450;p28"/>
          <p:cNvSpPr/>
          <p:nvPr/>
        </p:nvSpPr>
        <p:spPr>
          <a:xfrm>
            <a:off x="330752" y="1184878"/>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434343"/>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01</a:t>
            </a:r>
            <a:endParaRPr sz="1600" b="1">
              <a:solidFill>
                <a:schemeClr val="lt1"/>
              </a:solidFill>
              <a:latin typeface="Helvetica Neue"/>
              <a:ea typeface="Helvetica Neue"/>
              <a:cs typeface="Helvetica Neue"/>
              <a:sym typeface="Helvetica Neue"/>
            </a:endParaRPr>
          </a:p>
        </p:txBody>
      </p:sp>
      <p:sp>
        <p:nvSpPr>
          <p:cNvPr id="451" name="Google Shape;451;p28"/>
          <p:cNvSpPr/>
          <p:nvPr/>
        </p:nvSpPr>
        <p:spPr>
          <a:xfrm>
            <a:off x="616489" y="1805579"/>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Users register via web portal → Unique QR code generated</a:t>
            </a:r>
            <a:endParaRPr sz="1600">
              <a:solidFill>
                <a:schemeClr val="dk1"/>
              </a:solidFill>
              <a:latin typeface="Helvetica Neue"/>
              <a:ea typeface="Helvetica Neue"/>
              <a:cs typeface="Helvetica Neue"/>
              <a:sym typeface="Helvetica Neue"/>
            </a:endParaRPr>
          </a:p>
        </p:txBody>
      </p:sp>
      <p:sp>
        <p:nvSpPr>
          <p:cNvPr id="452" name="Google Shape;452;p28"/>
          <p:cNvSpPr/>
          <p:nvPr/>
        </p:nvSpPr>
        <p:spPr>
          <a:xfrm>
            <a:off x="330752" y="1805575"/>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02</a:t>
            </a:r>
            <a:endParaRPr sz="1600" b="1">
              <a:solidFill>
                <a:schemeClr val="lt1"/>
              </a:solidFill>
              <a:latin typeface="Helvetica Neue"/>
              <a:ea typeface="Helvetica Neue"/>
              <a:cs typeface="Helvetica Neue"/>
              <a:sym typeface="Helvetica Neue"/>
            </a:endParaRPr>
          </a:p>
        </p:txBody>
      </p:sp>
      <p:sp>
        <p:nvSpPr>
          <p:cNvPr id="453" name="Google Shape;453;p28"/>
          <p:cNvSpPr/>
          <p:nvPr/>
        </p:nvSpPr>
        <p:spPr>
          <a:xfrm>
            <a:off x="616489" y="2426271"/>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Admin scans QR code to authorize entry/exit</a:t>
            </a:r>
            <a:endParaRPr sz="1600">
              <a:solidFill>
                <a:schemeClr val="dk1"/>
              </a:solidFill>
              <a:latin typeface="Helvetica Neue"/>
              <a:ea typeface="Helvetica Neue"/>
              <a:cs typeface="Helvetica Neue"/>
              <a:sym typeface="Helvetica Neue"/>
            </a:endParaRPr>
          </a:p>
        </p:txBody>
      </p:sp>
      <p:sp>
        <p:nvSpPr>
          <p:cNvPr id="454" name="Google Shape;454;p28"/>
          <p:cNvSpPr/>
          <p:nvPr/>
        </p:nvSpPr>
        <p:spPr>
          <a:xfrm>
            <a:off x="330752" y="2426270"/>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434343"/>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03</a:t>
            </a:r>
            <a:endParaRPr sz="1600" b="1">
              <a:solidFill>
                <a:schemeClr val="lt1"/>
              </a:solidFill>
              <a:latin typeface="Helvetica Neue"/>
              <a:ea typeface="Helvetica Neue"/>
              <a:cs typeface="Helvetica Neue"/>
              <a:sym typeface="Helvetica Neue"/>
            </a:endParaRPr>
          </a:p>
        </p:txBody>
      </p:sp>
      <p:sp>
        <p:nvSpPr>
          <p:cNvPr id="455" name="Google Shape;455;p28"/>
          <p:cNvSpPr/>
          <p:nvPr/>
        </p:nvSpPr>
        <p:spPr>
          <a:xfrm>
            <a:off x="616489" y="3046963"/>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Servo motor triggered on successful verification</a:t>
            </a:r>
            <a:endParaRPr sz="1600">
              <a:solidFill>
                <a:schemeClr val="dk1"/>
              </a:solidFill>
              <a:latin typeface="Helvetica Neue"/>
              <a:ea typeface="Helvetica Neue"/>
              <a:cs typeface="Helvetica Neue"/>
              <a:sym typeface="Helvetica Neue"/>
            </a:endParaRPr>
          </a:p>
        </p:txBody>
      </p:sp>
      <p:sp>
        <p:nvSpPr>
          <p:cNvPr id="456" name="Google Shape;456;p28"/>
          <p:cNvSpPr/>
          <p:nvPr/>
        </p:nvSpPr>
        <p:spPr>
          <a:xfrm>
            <a:off x="330752" y="3046964"/>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04</a:t>
            </a:r>
            <a:endParaRPr sz="1600" b="1">
              <a:solidFill>
                <a:schemeClr val="lt1"/>
              </a:solidFill>
              <a:latin typeface="Helvetica Neue"/>
              <a:ea typeface="Helvetica Neue"/>
              <a:cs typeface="Helvetica Neue"/>
              <a:sym typeface="Helvetica Neue"/>
            </a:endParaRPr>
          </a:p>
        </p:txBody>
      </p:sp>
      <p:sp>
        <p:nvSpPr>
          <p:cNvPr id="457" name="Google Shape;457;p28"/>
          <p:cNvSpPr/>
          <p:nvPr/>
        </p:nvSpPr>
        <p:spPr>
          <a:xfrm>
            <a:off x="616489" y="3667655"/>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Entry/exit timestamps recorded for billing</a:t>
            </a:r>
            <a:endParaRPr sz="1600">
              <a:solidFill>
                <a:schemeClr val="dk1"/>
              </a:solidFill>
              <a:latin typeface="Helvetica Neue"/>
              <a:ea typeface="Helvetica Neue"/>
              <a:cs typeface="Helvetica Neue"/>
              <a:sym typeface="Helvetica Neue"/>
            </a:endParaRPr>
          </a:p>
        </p:txBody>
      </p:sp>
      <p:sp>
        <p:nvSpPr>
          <p:cNvPr id="458" name="Google Shape;458;p28"/>
          <p:cNvSpPr/>
          <p:nvPr/>
        </p:nvSpPr>
        <p:spPr>
          <a:xfrm>
            <a:off x="330752" y="3667658"/>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434343"/>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05</a:t>
            </a:r>
            <a:endParaRPr sz="1600" b="1">
              <a:solidFill>
                <a:schemeClr val="lt1"/>
              </a:solidFill>
              <a:latin typeface="Helvetica Neue"/>
              <a:ea typeface="Helvetica Neue"/>
              <a:cs typeface="Helvetica Neue"/>
              <a:sym typeface="Helvetica Neue"/>
            </a:endParaRPr>
          </a:p>
        </p:txBody>
      </p:sp>
      <p:sp>
        <p:nvSpPr>
          <p:cNvPr id="459" name="Google Shape;459;p28"/>
          <p:cNvSpPr/>
          <p:nvPr/>
        </p:nvSpPr>
        <p:spPr>
          <a:xfrm>
            <a:off x="616489" y="4288347"/>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IR sensors monitor slots in real time</a:t>
            </a:r>
            <a:endParaRPr sz="1600">
              <a:solidFill>
                <a:schemeClr val="dk1"/>
              </a:solidFill>
              <a:latin typeface="Helvetica Neue"/>
              <a:ea typeface="Helvetica Neue"/>
              <a:cs typeface="Helvetica Neue"/>
              <a:sym typeface="Helvetica Neue"/>
            </a:endParaRPr>
          </a:p>
        </p:txBody>
      </p:sp>
      <p:sp>
        <p:nvSpPr>
          <p:cNvPr id="460" name="Google Shape;460;p28"/>
          <p:cNvSpPr/>
          <p:nvPr/>
        </p:nvSpPr>
        <p:spPr>
          <a:xfrm>
            <a:off x="330752" y="4288353"/>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06</a:t>
            </a:r>
            <a:endParaRPr sz="1600" b="1">
              <a:solidFill>
                <a:schemeClr val="lt1"/>
              </a:solidFill>
              <a:latin typeface="Helvetica Neue"/>
              <a:ea typeface="Helvetica Neue"/>
              <a:cs typeface="Helvetica Neue"/>
              <a:sym typeface="Helvetica Neue"/>
            </a:endParaRPr>
          </a:p>
        </p:txBody>
      </p:sp>
      <p:sp>
        <p:nvSpPr>
          <p:cNvPr id="461" name="Google Shape;461;p28"/>
          <p:cNvSpPr/>
          <p:nvPr/>
        </p:nvSpPr>
        <p:spPr>
          <a:xfrm>
            <a:off x="4927239" y="1184875"/>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OLED display &amp; cloud dashboard show live slot status</a:t>
            </a:r>
            <a:endParaRPr sz="1600">
              <a:solidFill>
                <a:schemeClr val="dk1"/>
              </a:solidFill>
              <a:latin typeface="Helvetica Neue"/>
              <a:ea typeface="Helvetica Neue"/>
              <a:cs typeface="Helvetica Neue"/>
              <a:sym typeface="Helvetica Neue"/>
            </a:endParaRPr>
          </a:p>
        </p:txBody>
      </p:sp>
      <p:sp>
        <p:nvSpPr>
          <p:cNvPr id="462" name="Google Shape;462;p28"/>
          <p:cNvSpPr/>
          <p:nvPr/>
        </p:nvSpPr>
        <p:spPr>
          <a:xfrm>
            <a:off x="4641502" y="1184878"/>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07</a:t>
            </a:r>
            <a:endParaRPr sz="1600" b="1">
              <a:solidFill>
                <a:schemeClr val="lt1"/>
              </a:solidFill>
              <a:latin typeface="Helvetica Neue"/>
              <a:ea typeface="Helvetica Neue"/>
              <a:cs typeface="Helvetica Neue"/>
              <a:sym typeface="Helvetica Neue"/>
            </a:endParaRPr>
          </a:p>
        </p:txBody>
      </p:sp>
      <p:sp>
        <p:nvSpPr>
          <p:cNvPr id="463" name="Google Shape;463;p28"/>
          <p:cNvSpPr/>
          <p:nvPr/>
        </p:nvSpPr>
        <p:spPr>
          <a:xfrm>
            <a:off x="4927239" y="1805579"/>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Auto billing system calculates charges based on duration</a:t>
            </a:r>
            <a:endParaRPr sz="1600">
              <a:solidFill>
                <a:schemeClr val="dk1"/>
              </a:solidFill>
              <a:latin typeface="Helvetica Neue"/>
              <a:ea typeface="Helvetica Neue"/>
              <a:cs typeface="Helvetica Neue"/>
              <a:sym typeface="Helvetica Neue"/>
            </a:endParaRPr>
          </a:p>
        </p:txBody>
      </p:sp>
      <p:sp>
        <p:nvSpPr>
          <p:cNvPr id="464" name="Google Shape;464;p28"/>
          <p:cNvSpPr/>
          <p:nvPr/>
        </p:nvSpPr>
        <p:spPr>
          <a:xfrm>
            <a:off x="4641502" y="1805575"/>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434343"/>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08</a:t>
            </a:r>
            <a:endParaRPr sz="1600" b="1">
              <a:solidFill>
                <a:schemeClr val="lt1"/>
              </a:solidFill>
              <a:latin typeface="Helvetica Neue"/>
              <a:ea typeface="Helvetica Neue"/>
              <a:cs typeface="Helvetica Neue"/>
              <a:sym typeface="Helvetica Neue"/>
            </a:endParaRPr>
          </a:p>
        </p:txBody>
      </p:sp>
      <p:sp>
        <p:nvSpPr>
          <p:cNvPr id="465" name="Google Shape;465;p28"/>
          <p:cNvSpPr/>
          <p:nvPr/>
        </p:nvSpPr>
        <p:spPr>
          <a:xfrm>
            <a:off x="4927239" y="2426271"/>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Supports digital payments: Credit Card, UPI, Wallets</a:t>
            </a:r>
            <a:endParaRPr sz="1600">
              <a:solidFill>
                <a:schemeClr val="dk1"/>
              </a:solidFill>
              <a:latin typeface="Helvetica Neue"/>
              <a:ea typeface="Helvetica Neue"/>
              <a:cs typeface="Helvetica Neue"/>
              <a:sym typeface="Helvetica Neue"/>
            </a:endParaRPr>
          </a:p>
        </p:txBody>
      </p:sp>
      <p:sp>
        <p:nvSpPr>
          <p:cNvPr id="466" name="Google Shape;466;p28"/>
          <p:cNvSpPr/>
          <p:nvPr/>
        </p:nvSpPr>
        <p:spPr>
          <a:xfrm>
            <a:off x="4641502" y="2426270"/>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09</a:t>
            </a:r>
            <a:endParaRPr sz="1600" b="1">
              <a:solidFill>
                <a:schemeClr val="lt1"/>
              </a:solidFill>
              <a:latin typeface="Helvetica Neue"/>
              <a:ea typeface="Helvetica Neue"/>
              <a:cs typeface="Helvetica Neue"/>
              <a:sym typeface="Helvetica Neue"/>
            </a:endParaRPr>
          </a:p>
        </p:txBody>
      </p:sp>
      <p:sp>
        <p:nvSpPr>
          <p:cNvPr id="467" name="Google Shape;467;p28"/>
          <p:cNvSpPr/>
          <p:nvPr/>
        </p:nvSpPr>
        <p:spPr>
          <a:xfrm>
            <a:off x="4927239" y="3046963"/>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Web app shows: slot availability, transaction history, cost estimate</a:t>
            </a:r>
            <a:endParaRPr sz="1600">
              <a:solidFill>
                <a:schemeClr val="dk1"/>
              </a:solidFill>
              <a:latin typeface="Helvetica Neue"/>
              <a:ea typeface="Helvetica Neue"/>
              <a:cs typeface="Helvetica Neue"/>
              <a:sym typeface="Helvetica Neue"/>
            </a:endParaRPr>
          </a:p>
        </p:txBody>
      </p:sp>
      <p:sp>
        <p:nvSpPr>
          <p:cNvPr id="468" name="Google Shape;468;p28"/>
          <p:cNvSpPr/>
          <p:nvPr/>
        </p:nvSpPr>
        <p:spPr>
          <a:xfrm>
            <a:off x="4641502" y="3046964"/>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434343"/>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10</a:t>
            </a:r>
            <a:endParaRPr sz="1600" b="1">
              <a:solidFill>
                <a:schemeClr val="lt1"/>
              </a:solidFill>
              <a:latin typeface="Helvetica Neue"/>
              <a:ea typeface="Helvetica Neue"/>
              <a:cs typeface="Helvetica Neue"/>
              <a:sym typeface="Helvetica Neue"/>
            </a:endParaRPr>
          </a:p>
        </p:txBody>
      </p:sp>
      <p:sp>
        <p:nvSpPr>
          <p:cNvPr id="469" name="Google Shape;469;p28"/>
          <p:cNvSpPr/>
          <p:nvPr/>
        </p:nvSpPr>
        <p:spPr>
          <a:xfrm>
            <a:off x="4927239" y="3667655"/>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User Site: </a:t>
            </a:r>
            <a:r>
              <a:rPr lang="en-GB" sz="1600" u="sng">
                <a:solidFill>
                  <a:srgbClr val="E0301E"/>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autoparkltd.netlify.app</a:t>
            </a:r>
            <a:endParaRPr sz="1600">
              <a:solidFill>
                <a:srgbClr val="E0301E"/>
              </a:solidFill>
              <a:latin typeface="Helvetica Neue"/>
              <a:ea typeface="Helvetica Neue"/>
              <a:cs typeface="Helvetica Neue"/>
              <a:sym typeface="Helvetica Neue"/>
            </a:endParaRPr>
          </a:p>
        </p:txBody>
      </p:sp>
      <p:sp>
        <p:nvSpPr>
          <p:cNvPr id="470" name="Google Shape;470;p28"/>
          <p:cNvSpPr/>
          <p:nvPr/>
        </p:nvSpPr>
        <p:spPr>
          <a:xfrm>
            <a:off x="4641502" y="3667658"/>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11</a:t>
            </a:r>
            <a:endParaRPr sz="1600" b="1">
              <a:solidFill>
                <a:schemeClr val="lt1"/>
              </a:solidFill>
              <a:latin typeface="Helvetica Neue"/>
              <a:ea typeface="Helvetica Neue"/>
              <a:cs typeface="Helvetica Neue"/>
              <a:sym typeface="Helvetica Neue"/>
            </a:endParaRPr>
          </a:p>
        </p:txBody>
      </p:sp>
      <p:sp>
        <p:nvSpPr>
          <p:cNvPr id="471" name="Google Shape;471;p28"/>
          <p:cNvSpPr/>
          <p:nvPr/>
        </p:nvSpPr>
        <p:spPr>
          <a:xfrm>
            <a:off x="4927239" y="4288347"/>
            <a:ext cx="3686100" cy="455400"/>
          </a:xfrm>
          <a:prstGeom prst="roundRect">
            <a:avLst>
              <a:gd name="adj" fmla="val 5781"/>
            </a:avLst>
          </a:prstGeom>
          <a:solidFill>
            <a:srgbClr val="F3F3F3"/>
          </a:solidFill>
          <a:ln>
            <a:noFill/>
          </a:ln>
        </p:spPr>
        <p:txBody>
          <a:bodyPr spcFirstLastPara="1" wrap="square" lIns="360000" tIns="72000" rIns="72000" bIns="72000" anchor="ctr" anchorCtr="0">
            <a:noAutofit/>
          </a:bodyPr>
          <a:lstStyle/>
          <a:p>
            <a:pPr marL="0" lvl="0" indent="0" algn="l" rtl="0">
              <a:lnSpc>
                <a:spcPct val="100000"/>
              </a:lnSpc>
              <a:spcBef>
                <a:spcPts val="0"/>
              </a:spcBef>
              <a:spcAft>
                <a:spcPts val="0"/>
              </a:spcAft>
              <a:buNone/>
            </a:pPr>
            <a:r>
              <a:rPr lang="en-GB" sz="1600">
                <a:solidFill>
                  <a:schemeClr val="dk1"/>
                </a:solidFill>
                <a:latin typeface="Helvetica Neue"/>
                <a:ea typeface="Helvetica Neue"/>
                <a:cs typeface="Helvetica Neue"/>
                <a:sym typeface="Helvetica Neue"/>
              </a:rPr>
              <a:t>Admin Site: </a:t>
            </a:r>
            <a:r>
              <a:rPr lang="en-GB" sz="1600" u="sng">
                <a:solidFill>
                  <a:srgbClr val="E0301E"/>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autoparkadmin.netlify.app</a:t>
            </a:r>
            <a:endParaRPr sz="1600">
              <a:solidFill>
                <a:srgbClr val="E0301E"/>
              </a:solidFill>
              <a:latin typeface="Helvetica Neue"/>
              <a:ea typeface="Helvetica Neue"/>
              <a:cs typeface="Helvetica Neue"/>
              <a:sym typeface="Helvetica Neue"/>
            </a:endParaRPr>
          </a:p>
        </p:txBody>
      </p:sp>
      <p:sp>
        <p:nvSpPr>
          <p:cNvPr id="472" name="Google Shape;472;p28"/>
          <p:cNvSpPr/>
          <p:nvPr/>
        </p:nvSpPr>
        <p:spPr>
          <a:xfrm>
            <a:off x="4641502" y="4288353"/>
            <a:ext cx="520398" cy="45455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434343"/>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b="1">
                <a:solidFill>
                  <a:schemeClr val="lt1"/>
                </a:solidFill>
                <a:latin typeface="Helvetica Neue"/>
                <a:ea typeface="Helvetica Neue"/>
                <a:cs typeface="Helvetica Neue"/>
                <a:sym typeface="Helvetica Neue"/>
              </a:rPr>
              <a:t>12</a:t>
            </a:r>
            <a:endParaRPr sz="1600" b="1">
              <a:solidFill>
                <a:schemeClr val="lt1"/>
              </a:solidFill>
              <a:latin typeface="Helvetica Neue"/>
              <a:ea typeface="Helvetica Neue"/>
              <a:cs typeface="Helvetica Neue"/>
              <a:sym typeface="Helvetica Neue"/>
            </a:endParaRPr>
          </a:p>
        </p:txBody>
      </p:sp>
      <p:sp>
        <p:nvSpPr>
          <p:cNvPr id="473" name="Google Shape;473;p28"/>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474" name="Google Shape;474;p28"/>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10</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478"/>
        <p:cNvGrpSpPr/>
        <p:nvPr/>
      </p:nvGrpSpPr>
      <p:grpSpPr>
        <a:xfrm>
          <a:off x="0" y="0"/>
          <a:ext cx="0" cy="0"/>
          <a:chOff x="0" y="0"/>
          <a:chExt cx="0" cy="0"/>
        </a:xfrm>
      </p:grpSpPr>
      <p:pic>
        <p:nvPicPr>
          <p:cNvPr id="479" name="Google Shape;479;p2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80" name="Google Shape;480;p29"/>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Methodology</a:t>
            </a:r>
            <a:endParaRPr sz="4000" b="1">
              <a:latin typeface="Helvetica Neue"/>
              <a:ea typeface="Helvetica Neue"/>
              <a:cs typeface="Helvetica Neue"/>
              <a:sym typeface="Helvetica Neue"/>
            </a:endParaRPr>
          </a:p>
        </p:txBody>
      </p:sp>
      <p:pic>
        <p:nvPicPr>
          <p:cNvPr id="481" name="Google Shape;481;p29" title="Asset 1@4x.png"/>
          <p:cNvPicPr preferRelativeResize="0"/>
          <p:nvPr/>
        </p:nvPicPr>
        <p:blipFill>
          <a:blip r:embed="rId4">
            <a:alphaModFix/>
          </a:blip>
          <a:stretch>
            <a:fillRect/>
          </a:stretch>
        </p:blipFill>
        <p:spPr>
          <a:xfrm>
            <a:off x="249075" y="2168237"/>
            <a:ext cx="8564127" cy="1378650"/>
          </a:xfrm>
          <a:prstGeom prst="rect">
            <a:avLst/>
          </a:prstGeom>
          <a:noFill/>
          <a:ln>
            <a:noFill/>
          </a:ln>
        </p:spPr>
      </p:pic>
      <p:sp>
        <p:nvSpPr>
          <p:cNvPr id="482" name="Google Shape;482;p29"/>
          <p:cNvSpPr txBox="1"/>
          <p:nvPr/>
        </p:nvSpPr>
        <p:spPr>
          <a:xfrm>
            <a:off x="330725" y="1039525"/>
            <a:ext cx="1663500" cy="1077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GB" sz="1000" b="1">
                <a:solidFill>
                  <a:schemeClr val="dk1"/>
                </a:solidFill>
                <a:latin typeface="Helvetica Neue"/>
                <a:ea typeface="Helvetica Neue"/>
                <a:cs typeface="Helvetica Neue"/>
                <a:sym typeface="Helvetica Neue"/>
              </a:rPr>
              <a:t>Step 1: Requirements Gathering</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Urban parking needs analysis</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Defined scope: real-time monitoring, automation, reduced congestion</a:t>
            </a:r>
            <a:endParaRPr sz="1000">
              <a:solidFill>
                <a:schemeClr val="dk1"/>
              </a:solidFill>
              <a:latin typeface="Helvetica Neue"/>
              <a:ea typeface="Helvetica Neue"/>
              <a:cs typeface="Helvetica Neue"/>
              <a:sym typeface="Helvetica Neue"/>
            </a:endParaRPr>
          </a:p>
        </p:txBody>
      </p:sp>
      <p:sp>
        <p:nvSpPr>
          <p:cNvPr id="483" name="Google Shape;483;p29"/>
          <p:cNvSpPr txBox="1"/>
          <p:nvPr/>
        </p:nvSpPr>
        <p:spPr>
          <a:xfrm>
            <a:off x="933250" y="3541150"/>
            <a:ext cx="2422200" cy="1231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GB" sz="1000" b="1">
                <a:solidFill>
                  <a:schemeClr val="dk1"/>
                </a:solidFill>
                <a:latin typeface="Helvetica Neue"/>
                <a:ea typeface="Helvetica Neue"/>
                <a:cs typeface="Helvetica Neue"/>
                <a:sym typeface="Helvetica Neue"/>
              </a:rPr>
              <a:t>Step 2: Hardware Design &amp; Selection</a:t>
            </a:r>
            <a:endParaRPr sz="1000" b="1">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ESP8266 for Wi-Fi and low power use</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IR sensors for vehicle detection</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OLED display for slot status</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Servo motors for automated gate control</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LEDs and power modules for reliability</a:t>
            </a:r>
            <a:endParaRPr sz="1000">
              <a:solidFill>
                <a:schemeClr val="dk1"/>
              </a:solidFill>
              <a:latin typeface="Helvetica Neue"/>
              <a:ea typeface="Helvetica Neue"/>
              <a:cs typeface="Helvetica Neue"/>
              <a:sym typeface="Helvetica Neue"/>
            </a:endParaRPr>
          </a:p>
        </p:txBody>
      </p:sp>
      <p:sp>
        <p:nvSpPr>
          <p:cNvPr id="484" name="Google Shape;484;p29"/>
          <p:cNvSpPr txBox="1"/>
          <p:nvPr/>
        </p:nvSpPr>
        <p:spPr>
          <a:xfrm>
            <a:off x="2164050" y="1039525"/>
            <a:ext cx="2257200" cy="923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GB" sz="1000" b="1">
                <a:solidFill>
                  <a:schemeClr val="dk1"/>
                </a:solidFill>
                <a:latin typeface="Helvetica Neue"/>
                <a:ea typeface="Helvetica Neue"/>
                <a:cs typeface="Helvetica Neue"/>
                <a:sym typeface="Helvetica Neue"/>
              </a:rPr>
              <a:t>Step 3: Software &amp; Cloud Integration</a:t>
            </a:r>
            <a:endParaRPr sz="1000" b="1">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Web app for user/admin interface (HTML, CSS, JS)</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Firebase/AWS for real-time data sync and storage</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Secure API-based communication</a:t>
            </a:r>
            <a:endParaRPr sz="1000">
              <a:solidFill>
                <a:schemeClr val="dk1"/>
              </a:solidFill>
              <a:latin typeface="Helvetica Neue"/>
              <a:ea typeface="Helvetica Neue"/>
              <a:cs typeface="Helvetica Neue"/>
              <a:sym typeface="Helvetica Neue"/>
            </a:endParaRPr>
          </a:p>
        </p:txBody>
      </p:sp>
      <p:sp>
        <p:nvSpPr>
          <p:cNvPr id="485" name="Google Shape;485;p29"/>
          <p:cNvSpPr txBox="1"/>
          <p:nvPr/>
        </p:nvSpPr>
        <p:spPr>
          <a:xfrm>
            <a:off x="3470576" y="3527200"/>
            <a:ext cx="1827900" cy="769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GB" sz="1000" b="1">
                <a:solidFill>
                  <a:schemeClr val="dk1"/>
                </a:solidFill>
                <a:latin typeface="Helvetica Neue"/>
                <a:ea typeface="Helvetica Neue"/>
                <a:cs typeface="Helvetica Neue"/>
                <a:sym typeface="Helvetica Neue"/>
              </a:rPr>
              <a:t>Step 4: Integration &amp; Testing</a:t>
            </a:r>
            <a:endParaRPr sz="1000" b="1">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Hardware-software sync (IR, OLED, QR, servo)</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Functional + integration testing for performance</a:t>
            </a:r>
            <a:endParaRPr sz="1000">
              <a:solidFill>
                <a:schemeClr val="dk1"/>
              </a:solidFill>
              <a:latin typeface="Helvetica Neue"/>
              <a:ea typeface="Helvetica Neue"/>
              <a:cs typeface="Helvetica Neue"/>
              <a:sym typeface="Helvetica Neue"/>
            </a:endParaRPr>
          </a:p>
        </p:txBody>
      </p:sp>
      <p:sp>
        <p:nvSpPr>
          <p:cNvPr id="486" name="Google Shape;486;p29"/>
          <p:cNvSpPr txBox="1"/>
          <p:nvPr/>
        </p:nvSpPr>
        <p:spPr>
          <a:xfrm>
            <a:off x="4591075" y="1039525"/>
            <a:ext cx="1737900" cy="1077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GB" sz="1000" b="1">
                <a:solidFill>
                  <a:schemeClr val="dk1"/>
                </a:solidFill>
                <a:latin typeface="Helvetica Neue"/>
                <a:ea typeface="Helvetica Neue"/>
                <a:cs typeface="Helvetica Neue"/>
                <a:sym typeface="Helvetica Neue"/>
              </a:rPr>
              <a:t>Step 5: QR Code Authentication</a:t>
            </a:r>
            <a:endParaRPr sz="1000" b="1">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Unique, encrypted QR for each user</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HTTPS-secured admin scanning and access control</a:t>
            </a:r>
            <a:endParaRPr sz="1000">
              <a:solidFill>
                <a:schemeClr val="dk1"/>
              </a:solidFill>
              <a:latin typeface="Helvetica Neue"/>
              <a:ea typeface="Helvetica Neue"/>
              <a:cs typeface="Helvetica Neue"/>
              <a:sym typeface="Helvetica Neue"/>
            </a:endParaRPr>
          </a:p>
        </p:txBody>
      </p:sp>
      <p:sp>
        <p:nvSpPr>
          <p:cNvPr id="487" name="Google Shape;487;p29"/>
          <p:cNvSpPr txBox="1"/>
          <p:nvPr/>
        </p:nvSpPr>
        <p:spPr>
          <a:xfrm>
            <a:off x="5465633" y="3527200"/>
            <a:ext cx="1604700" cy="769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GB" sz="1000" b="1">
                <a:solidFill>
                  <a:schemeClr val="dk1"/>
                </a:solidFill>
                <a:latin typeface="Helvetica Neue"/>
                <a:ea typeface="Helvetica Neue"/>
                <a:cs typeface="Helvetica Neue"/>
                <a:sym typeface="Helvetica Neue"/>
              </a:rPr>
              <a:t>Step 6: Real-Time Slot Detection</a:t>
            </a:r>
            <a:endParaRPr sz="1000" b="1">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IR sensors → ESP8266 → Cloud → Web + OLED update</a:t>
            </a:r>
            <a:endParaRPr sz="1000">
              <a:solidFill>
                <a:schemeClr val="dk1"/>
              </a:solidFill>
              <a:latin typeface="Helvetica Neue"/>
              <a:ea typeface="Helvetica Neue"/>
              <a:cs typeface="Helvetica Neue"/>
              <a:sym typeface="Helvetica Neue"/>
            </a:endParaRPr>
          </a:p>
        </p:txBody>
      </p:sp>
      <p:sp>
        <p:nvSpPr>
          <p:cNvPr id="488" name="Google Shape;488;p29"/>
          <p:cNvSpPr txBox="1"/>
          <p:nvPr/>
        </p:nvSpPr>
        <p:spPr>
          <a:xfrm>
            <a:off x="6498800" y="1039525"/>
            <a:ext cx="1760700" cy="923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GB" sz="1000" b="1">
                <a:solidFill>
                  <a:schemeClr val="dk1"/>
                </a:solidFill>
                <a:latin typeface="Helvetica Neue"/>
                <a:ea typeface="Helvetica Neue"/>
                <a:cs typeface="Helvetica Neue"/>
                <a:sym typeface="Helvetica Neue"/>
              </a:rPr>
              <a:t>Step 7: Billing &amp; Payment System</a:t>
            </a:r>
            <a:endParaRPr sz="1000" b="1">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Entry/exit time tracking</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Auto bill generation with UPI, card, wallet payments</a:t>
            </a:r>
            <a:endParaRPr sz="1000">
              <a:solidFill>
                <a:schemeClr val="dk1"/>
              </a:solidFill>
              <a:latin typeface="Helvetica Neue"/>
              <a:ea typeface="Helvetica Neue"/>
              <a:cs typeface="Helvetica Neue"/>
              <a:sym typeface="Helvetica Neue"/>
            </a:endParaRPr>
          </a:p>
        </p:txBody>
      </p:sp>
      <p:sp>
        <p:nvSpPr>
          <p:cNvPr id="489" name="Google Shape;489;p29"/>
          <p:cNvSpPr txBox="1"/>
          <p:nvPr/>
        </p:nvSpPr>
        <p:spPr>
          <a:xfrm>
            <a:off x="7237550" y="3527200"/>
            <a:ext cx="1575600" cy="138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GB" sz="1000" b="1">
                <a:solidFill>
                  <a:schemeClr val="dk1"/>
                </a:solidFill>
                <a:latin typeface="Helvetica Neue"/>
                <a:ea typeface="Helvetica Neue"/>
                <a:cs typeface="Helvetica Neue"/>
                <a:sym typeface="Helvetica Neue"/>
              </a:rPr>
              <a:t>Step 8: Final Testing &amp; Deployment</a:t>
            </a:r>
            <a:endParaRPr sz="1000" b="1">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Real-world deployment + continuous monitoring</a:t>
            </a:r>
            <a:endParaRPr sz="1000">
              <a:solidFill>
                <a:schemeClr val="dk1"/>
              </a:solidFill>
              <a:latin typeface="Helvetica Neue"/>
              <a:ea typeface="Helvetica Neue"/>
              <a:cs typeface="Helvetica Neue"/>
              <a:sym typeface="Helvetica Neue"/>
            </a:endParaRPr>
          </a:p>
          <a:p>
            <a:pPr marL="244800" lvl="1" indent="-185900" algn="l" rtl="0">
              <a:lnSpc>
                <a:spcPct val="100000"/>
              </a:lnSpc>
              <a:spcBef>
                <a:spcPts val="0"/>
              </a:spcBef>
              <a:spcAft>
                <a:spcPts val="0"/>
              </a:spcAft>
              <a:buClr>
                <a:schemeClr val="dk1"/>
              </a:buClr>
              <a:buSzPts val="1000"/>
              <a:buFont typeface="Helvetica Neue"/>
              <a:buChar char="•"/>
            </a:pPr>
            <a:r>
              <a:rPr lang="en-GB" sz="1000">
                <a:solidFill>
                  <a:schemeClr val="dk1"/>
                </a:solidFill>
                <a:latin typeface="Helvetica Neue"/>
                <a:ea typeface="Helvetica Neue"/>
                <a:cs typeface="Helvetica Neue"/>
                <a:sym typeface="Helvetica Neue"/>
              </a:rPr>
              <a:t>User feedback loop for refinement and optimization</a:t>
            </a:r>
            <a:endParaRPr sz="10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sz="1000">
              <a:solidFill>
                <a:schemeClr val="dk1"/>
              </a:solidFill>
              <a:latin typeface="Helvetica Neue"/>
              <a:ea typeface="Helvetica Neue"/>
              <a:cs typeface="Helvetica Neue"/>
              <a:sym typeface="Helvetica Neue"/>
            </a:endParaRPr>
          </a:p>
        </p:txBody>
      </p:sp>
      <p:sp>
        <p:nvSpPr>
          <p:cNvPr id="490" name="Google Shape;490;p29"/>
          <p:cNvSpPr/>
          <p:nvPr/>
        </p:nvSpPr>
        <p:spPr>
          <a:xfrm>
            <a:off x="564130" y="2455019"/>
            <a:ext cx="803700" cy="803700"/>
          </a:xfrm>
          <a:prstGeom prst="ellipse">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GB" sz="2400" b="1">
                <a:latin typeface="Helvetica Neue"/>
                <a:ea typeface="Helvetica Neue"/>
                <a:cs typeface="Helvetica Neue"/>
                <a:sym typeface="Helvetica Neue"/>
              </a:rPr>
              <a:t>01</a:t>
            </a:r>
            <a:endParaRPr sz="2400" b="1">
              <a:latin typeface="Helvetica Neue"/>
              <a:ea typeface="Helvetica Neue"/>
              <a:cs typeface="Helvetica Neue"/>
              <a:sym typeface="Helvetica Neue"/>
            </a:endParaRPr>
          </a:p>
        </p:txBody>
      </p:sp>
      <p:sp>
        <p:nvSpPr>
          <p:cNvPr id="491" name="Google Shape;491;p29"/>
          <p:cNvSpPr/>
          <p:nvPr/>
        </p:nvSpPr>
        <p:spPr>
          <a:xfrm>
            <a:off x="7790844" y="2455019"/>
            <a:ext cx="803700" cy="803700"/>
          </a:xfrm>
          <a:prstGeom prst="ellipse">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GB" sz="2400" b="1">
                <a:latin typeface="Helvetica Neue"/>
                <a:ea typeface="Helvetica Neue"/>
                <a:cs typeface="Helvetica Neue"/>
                <a:sym typeface="Helvetica Neue"/>
              </a:rPr>
              <a:t>08</a:t>
            </a:r>
            <a:endParaRPr sz="2400" b="1">
              <a:latin typeface="Helvetica Neue"/>
              <a:ea typeface="Helvetica Neue"/>
              <a:cs typeface="Helvetica Neue"/>
              <a:sym typeface="Helvetica Neue"/>
            </a:endParaRPr>
          </a:p>
        </p:txBody>
      </p:sp>
      <p:sp>
        <p:nvSpPr>
          <p:cNvPr id="492" name="Google Shape;492;p29"/>
          <p:cNvSpPr/>
          <p:nvPr/>
        </p:nvSpPr>
        <p:spPr>
          <a:xfrm>
            <a:off x="6758456" y="2455019"/>
            <a:ext cx="803700" cy="803700"/>
          </a:xfrm>
          <a:prstGeom prst="ellipse">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GB" sz="2400" b="1">
                <a:latin typeface="Helvetica Neue"/>
                <a:ea typeface="Helvetica Neue"/>
                <a:cs typeface="Helvetica Neue"/>
                <a:sym typeface="Helvetica Neue"/>
              </a:rPr>
              <a:t>07</a:t>
            </a:r>
            <a:endParaRPr sz="2400" b="1">
              <a:latin typeface="Helvetica Neue"/>
              <a:ea typeface="Helvetica Neue"/>
              <a:cs typeface="Helvetica Neue"/>
              <a:sym typeface="Helvetica Neue"/>
            </a:endParaRPr>
          </a:p>
        </p:txBody>
      </p:sp>
      <p:sp>
        <p:nvSpPr>
          <p:cNvPr id="493" name="Google Shape;493;p29"/>
          <p:cNvSpPr/>
          <p:nvPr/>
        </p:nvSpPr>
        <p:spPr>
          <a:xfrm>
            <a:off x="5726069" y="2455019"/>
            <a:ext cx="803700" cy="803700"/>
          </a:xfrm>
          <a:prstGeom prst="ellipse">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GB" sz="2400" b="1">
                <a:latin typeface="Helvetica Neue"/>
                <a:ea typeface="Helvetica Neue"/>
                <a:cs typeface="Helvetica Neue"/>
                <a:sym typeface="Helvetica Neue"/>
              </a:rPr>
              <a:t>06</a:t>
            </a:r>
            <a:endParaRPr sz="2400" b="1">
              <a:latin typeface="Helvetica Neue"/>
              <a:ea typeface="Helvetica Neue"/>
              <a:cs typeface="Helvetica Neue"/>
              <a:sym typeface="Helvetica Neue"/>
            </a:endParaRPr>
          </a:p>
        </p:txBody>
      </p:sp>
      <p:sp>
        <p:nvSpPr>
          <p:cNvPr id="494" name="Google Shape;494;p29"/>
          <p:cNvSpPr/>
          <p:nvPr/>
        </p:nvSpPr>
        <p:spPr>
          <a:xfrm>
            <a:off x="4693681" y="2455019"/>
            <a:ext cx="803700" cy="803700"/>
          </a:xfrm>
          <a:prstGeom prst="ellipse">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GB" sz="2400" b="1">
                <a:latin typeface="Helvetica Neue"/>
                <a:ea typeface="Helvetica Neue"/>
                <a:cs typeface="Helvetica Neue"/>
                <a:sym typeface="Helvetica Neue"/>
              </a:rPr>
              <a:t>05</a:t>
            </a:r>
            <a:endParaRPr sz="2400" b="1">
              <a:latin typeface="Helvetica Neue"/>
              <a:ea typeface="Helvetica Neue"/>
              <a:cs typeface="Helvetica Neue"/>
              <a:sym typeface="Helvetica Neue"/>
            </a:endParaRPr>
          </a:p>
        </p:txBody>
      </p:sp>
      <p:sp>
        <p:nvSpPr>
          <p:cNvPr id="495" name="Google Shape;495;p29"/>
          <p:cNvSpPr/>
          <p:nvPr/>
        </p:nvSpPr>
        <p:spPr>
          <a:xfrm>
            <a:off x="3661293" y="2455019"/>
            <a:ext cx="803700" cy="803700"/>
          </a:xfrm>
          <a:prstGeom prst="ellipse">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GB" sz="2400" b="1">
                <a:latin typeface="Helvetica Neue"/>
                <a:ea typeface="Helvetica Neue"/>
                <a:cs typeface="Helvetica Neue"/>
                <a:sym typeface="Helvetica Neue"/>
              </a:rPr>
              <a:t>04</a:t>
            </a:r>
            <a:endParaRPr sz="2400" b="1">
              <a:latin typeface="Helvetica Neue"/>
              <a:ea typeface="Helvetica Neue"/>
              <a:cs typeface="Helvetica Neue"/>
              <a:sym typeface="Helvetica Neue"/>
            </a:endParaRPr>
          </a:p>
        </p:txBody>
      </p:sp>
      <p:sp>
        <p:nvSpPr>
          <p:cNvPr id="496" name="Google Shape;496;p29"/>
          <p:cNvSpPr/>
          <p:nvPr/>
        </p:nvSpPr>
        <p:spPr>
          <a:xfrm>
            <a:off x="2628905" y="2455019"/>
            <a:ext cx="803700" cy="803700"/>
          </a:xfrm>
          <a:prstGeom prst="ellipse">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GB" sz="2400" b="1">
                <a:latin typeface="Helvetica Neue"/>
                <a:ea typeface="Helvetica Neue"/>
                <a:cs typeface="Helvetica Neue"/>
                <a:sym typeface="Helvetica Neue"/>
              </a:rPr>
              <a:t>03</a:t>
            </a:r>
            <a:endParaRPr sz="2400" b="1">
              <a:latin typeface="Helvetica Neue"/>
              <a:ea typeface="Helvetica Neue"/>
              <a:cs typeface="Helvetica Neue"/>
              <a:sym typeface="Helvetica Neue"/>
            </a:endParaRPr>
          </a:p>
        </p:txBody>
      </p:sp>
      <p:sp>
        <p:nvSpPr>
          <p:cNvPr id="497" name="Google Shape;497;p29"/>
          <p:cNvSpPr/>
          <p:nvPr/>
        </p:nvSpPr>
        <p:spPr>
          <a:xfrm>
            <a:off x="1596518" y="2455019"/>
            <a:ext cx="803700" cy="803700"/>
          </a:xfrm>
          <a:prstGeom prst="ellipse">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GB" sz="2400" b="1">
                <a:latin typeface="Helvetica Neue"/>
                <a:ea typeface="Helvetica Neue"/>
                <a:cs typeface="Helvetica Neue"/>
                <a:sym typeface="Helvetica Neue"/>
              </a:rPr>
              <a:t>02</a:t>
            </a:r>
            <a:endParaRPr sz="2400" b="1">
              <a:latin typeface="Helvetica Neue"/>
              <a:ea typeface="Helvetica Neue"/>
              <a:cs typeface="Helvetica Neue"/>
              <a:sym typeface="Helvetica Neue"/>
            </a:endParaRPr>
          </a:p>
        </p:txBody>
      </p:sp>
      <p:sp>
        <p:nvSpPr>
          <p:cNvPr id="498" name="Google Shape;498;p29"/>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99" name="Google Shape;499;p29"/>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00" name="Google Shape;500;p29"/>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01" name="Google Shape;501;p29"/>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02" name="Google Shape;502;p29"/>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503" name="Google Shape;503;p29"/>
          <p:cNvPicPr preferRelativeResize="0"/>
          <p:nvPr/>
        </p:nvPicPr>
        <p:blipFill rotWithShape="1">
          <a:blip r:embed="rId5">
            <a:alphaModFix/>
          </a:blip>
          <a:srcRect/>
          <a:stretch/>
        </p:blipFill>
        <p:spPr>
          <a:xfrm>
            <a:off x="8631555" y="132059"/>
            <a:ext cx="129920" cy="114300"/>
          </a:xfrm>
          <a:prstGeom prst="rect">
            <a:avLst/>
          </a:prstGeom>
          <a:noFill/>
          <a:ln>
            <a:noFill/>
          </a:ln>
        </p:spPr>
      </p:pic>
      <p:sp>
        <p:nvSpPr>
          <p:cNvPr id="504" name="Google Shape;504;p29"/>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505" name="Google Shape;505;p29"/>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11</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509"/>
        <p:cNvGrpSpPr/>
        <p:nvPr/>
      </p:nvGrpSpPr>
      <p:grpSpPr>
        <a:xfrm>
          <a:off x="0" y="0"/>
          <a:ext cx="0" cy="0"/>
          <a:chOff x="0" y="0"/>
          <a:chExt cx="0" cy="0"/>
        </a:xfrm>
      </p:grpSpPr>
      <p:pic>
        <p:nvPicPr>
          <p:cNvPr id="510" name="Google Shape;510;p3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11" name="Google Shape;511;p30"/>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Workflow</a:t>
            </a:r>
            <a:endParaRPr sz="4000" b="1">
              <a:latin typeface="Helvetica Neue"/>
              <a:ea typeface="Helvetica Neue"/>
              <a:cs typeface="Helvetica Neue"/>
              <a:sym typeface="Helvetica Neue"/>
            </a:endParaRPr>
          </a:p>
        </p:txBody>
      </p:sp>
      <p:sp>
        <p:nvSpPr>
          <p:cNvPr id="512" name="Google Shape;512;p30"/>
          <p:cNvSpPr/>
          <p:nvPr/>
        </p:nvSpPr>
        <p:spPr>
          <a:xfrm>
            <a:off x="323725" y="923500"/>
            <a:ext cx="8676600" cy="3820200"/>
          </a:xfrm>
          <a:prstGeom prst="roundRect">
            <a:avLst>
              <a:gd name="adj" fmla="val 3883"/>
            </a:avLst>
          </a:prstGeom>
          <a:solidFill>
            <a:schemeClr val="lt1"/>
          </a:solidFill>
          <a:ln w="9525" cap="flat" cmpd="sng">
            <a:solidFill>
              <a:srgbClr val="D9D9D9"/>
            </a:solidFill>
            <a:prstDash val="solid"/>
            <a:round/>
            <a:headEnd type="none" w="sm" len="sm"/>
            <a:tailEnd type="none" w="sm" len="sm"/>
          </a:ln>
        </p:spPr>
        <p:txBody>
          <a:bodyPr spcFirstLastPara="1" wrap="square" lIns="72000" tIns="72000" rIns="72000" bIns="72000" anchor="t" anchorCtr="0">
            <a:noAutofit/>
          </a:bodyPr>
          <a:lstStyle/>
          <a:p>
            <a:pPr marL="748799" lvl="0" indent="0" algn="l" rtl="0">
              <a:spcBef>
                <a:spcPts val="0"/>
              </a:spcBef>
              <a:spcAft>
                <a:spcPts val="200"/>
              </a:spcAft>
              <a:buNone/>
            </a:pPr>
            <a:endParaRPr sz="1000">
              <a:solidFill>
                <a:schemeClr val="dk1"/>
              </a:solidFill>
              <a:latin typeface="Helvetica Neue"/>
              <a:ea typeface="Helvetica Neue"/>
              <a:cs typeface="Helvetica Neue"/>
              <a:sym typeface="Helvetica Neue"/>
            </a:endParaRPr>
          </a:p>
        </p:txBody>
      </p:sp>
      <p:sp>
        <p:nvSpPr>
          <p:cNvPr id="513" name="Google Shape;513;p30"/>
          <p:cNvSpPr/>
          <p:nvPr/>
        </p:nvSpPr>
        <p:spPr>
          <a:xfrm>
            <a:off x="386425" y="940450"/>
            <a:ext cx="8504272" cy="3820134"/>
          </a:xfrm>
          <a:custGeom>
            <a:avLst/>
            <a:gdLst/>
            <a:ahLst/>
            <a:cxnLst/>
            <a:rect l="l" t="t" r="r" b="b"/>
            <a:pathLst>
              <a:path w="4711508" h="2714127" extrusionOk="0">
                <a:moveTo>
                  <a:pt x="4687531" y="1027218"/>
                </a:moveTo>
                <a:cubicBezTo>
                  <a:pt x="4685464" y="802130"/>
                  <a:pt x="4668937" y="529739"/>
                  <a:pt x="4668937" y="285078"/>
                </a:cubicBezTo>
                <a:cubicBezTo>
                  <a:pt x="4668937" y="218203"/>
                  <a:pt x="4666871" y="84455"/>
                  <a:pt x="4656542" y="17581"/>
                </a:cubicBezTo>
                <a:cubicBezTo>
                  <a:pt x="4408634" y="17581"/>
                  <a:pt x="4142132" y="1270"/>
                  <a:pt x="3892159" y="1270"/>
                </a:cubicBezTo>
                <a:cubicBezTo>
                  <a:pt x="2592706" y="4532"/>
                  <a:pt x="1305650" y="0"/>
                  <a:pt x="8264" y="1270"/>
                </a:cubicBezTo>
                <a:cubicBezTo>
                  <a:pt x="8264" y="219835"/>
                  <a:pt x="0" y="462865"/>
                  <a:pt x="2066" y="681430"/>
                </a:cubicBezTo>
                <a:cubicBezTo>
                  <a:pt x="6198" y="1089199"/>
                  <a:pt x="12395" y="1498600"/>
                  <a:pt x="12395" y="1906370"/>
                </a:cubicBezTo>
                <a:cubicBezTo>
                  <a:pt x="12395" y="2103730"/>
                  <a:pt x="10329" y="2299460"/>
                  <a:pt x="22725" y="2496820"/>
                </a:cubicBezTo>
                <a:cubicBezTo>
                  <a:pt x="26857" y="2560432"/>
                  <a:pt x="30988" y="2622413"/>
                  <a:pt x="39252" y="2686025"/>
                </a:cubicBezTo>
                <a:cubicBezTo>
                  <a:pt x="311951" y="2689287"/>
                  <a:pt x="582584" y="2694181"/>
                  <a:pt x="855283" y="2700705"/>
                </a:cubicBezTo>
                <a:cubicBezTo>
                  <a:pt x="1580415" y="2714127"/>
                  <a:pt x="2284887" y="2690918"/>
                  <a:pt x="3032744" y="2702336"/>
                </a:cubicBezTo>
                <a:cubicBezTo>
                  <a:pt x="3596734" y="2709047"/>
                  <a:pt x="4150396" y="2686025"/>
                  <a:pt x="4706428" y="2686025"/>
                </a:cubicBezTo>
                <a:cubicBezTo>
                  <a:pt x="4706428" y="2664821"/>
                  <a:pt x="4707698" y="2540859"/>
                  <a:pt x="4708968" y="2519655"/>
                </a:cubicBezTo>
                <a:cubicBezTo>
                  <a:pt x="4711508" y="2392431"/>
                  <a:pt x="4697538" y="2154294"/>
                  <a:pt x="4698808" y="2027069"/>
                </a:cubicBezTo>
                <a:cubicBezTo>
                  <a:pt x="4705158" y="1503493"/>
                  <a:pt x="4691662" y="1479027"/>
                  <a:pt x="4687531" y="1027218"/>
                </a:cubicBezTo>
                <a:close/>
              </a:path>
            </a:pathLst>
          </a:custGeom>
          <a:blipFill rotWithShape="1">
            <a:blip r:embed="rId4">
              <a:alphaModFix/>
            </a:blip>
            <a:stretch>
              <a:fillRect l="-1118" t="-39" r="-1069" b="-29"/>
            </a:stretch>
          </a:blip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14" name="Google Shape;514;p30"/>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15" name="Google Shape;515;p30"/>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16" name="Google Shape;516;p30"/>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17" name="Google Shape;517;p30"/>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18" name="Google Shape;518;p30"/>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519" name="Google Shape;519;p30"/>
          <p:cNvPicPr preferRelativeResize="0"/>
          <p:nvPr/>
        </p:nvPicPr>
        <p:blipFill rotWithShape="1">
          <a:blip r:embed="rId5">
            <a:alphaModFix/>
          </a:blip>
          <a:srcRect/>
          <a:stretch/>
        </p:blipFill>
        <p:spPr>
          <a:xfrm>
            <a:off x="8631555" y="132059"/>
            <a:ext cx="129920" cy="114300"/>
          </a:xfrm>
          <a:prstGeom prst="rect">
            <a:avLst/>
          </a:prstGeom>
          <a:noFill/>
          <a:ln>
            <a:noFill/>
          </a:ln>
        </p:spPr>
      </p:pic>
      <p:sp>
        <p:nvSpPr>
          <p:cNvPr id="520" name="Google Shape;520;p30"/>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521" name="Google Shape;521;p30"/>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12</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525"/>
        <p:cNvGrpSpPr/>
        <p:nvPr/>
      </p:nvGrpSpPr>
      <p:grpSpPr>
        <a:xfrm>
          <a:off x="0" y="0"/>
          <a:ext cx="0" cy="0"/>
          <a:chOff x="0" y="0"/>
          <a:chExt cx="0" cy="0"/>
        </a:xfrm>
      </p:grpSpPr>
      <p:pic>
        <p:nvPicPr>
          <p:cNvPr id="526" name="Google Shape;526;p3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27" name="Google Shape;527;p31"/>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Algorithms (1/2)</a:t>
            </a:r>
            <a:endParaRPr sz="4000" b="1">
              <a:latin typeface="Helvetica Neue"/>
              <a:ea typeface="Helvetica Neue"/>
              <a:cs typeface="Helvetica Neue"/>
              <a:sym typeface="Helvetica Neue"/>
            </a:endParaRPr>
          </a:p>
        </p:txBody>
      </p:sp>
      <p:sp>
        <p:nvSpPr>
          <p:cNvPr id="528" name="Google Shape;528;p31"/>
          <p:cNvSpPr/>
          <p:nvPr/>
        </p:nvSpPr>
        <p:spPr>
          <a:xfrm>
            <a:off x="620725" y="1191925"/>
            <a:ext cx="3579900" cy="365400"/>
          </a:xfrm>
          <a:prstGeom prst="rect">
            <a:avLst/>
          </a:prstGeom>
          <a:solidFill>
            <a:srgbClr val="E0301E"/>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300" b="1">
                <a:solidFill>
                  <a:schemeClr val="lt1"/>
                </a:solidFill>
                <a:latin typeface="Helvetica Neue"/>
                <a:ea typeface="Helvetica Neue"/>
                <a:cs typeface="Helvetica Neue"/>
                <a:sym typeface="Helvetica Neue"/>
              </a:rPr>
              <a:t>Algorithm of User Registration Process</a:t>
            </a:r>
            <a:endParaRPr sz="1300" b="1">
              <a:solidFill>
                <a:schemeClr val="lt1"/>
              </a:solidFill>
              <a:latin typeface="Helvetica Neue"/>
              <a:ea typeface="Helvetica Neue"/>
              <a:cs typeface="Helvetica Neue"/>
              <a:sym typeface="Helvetica Neue"/>
            </a:endParaRPr>
          </a:p>
        </p:txBody>
      </p:sp>
      <p:sp>
        <p:nvSpPr>
          <p:cNvPr id="529" name="Google Shape;529;p31"/>
          <p:cNvSpPr/>
          <p:nvPr/>
        </p:nvSpPr>
        <p:spPr>
          <a:xfrm>
            <a:off x="323725" y="1700650"/>
            <a:ext cx="4173900" cy="3042900"/>
          </a:xfrm>
          <a:prstGeom prst="roundRect">
            <a:avLst>
              <a:gd name="adj" fmla="val 388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Start</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User visits AUTOPARK website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Select "Signup"</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Enter information: Name, Email, Vehicle Number</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Submit form</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Check if information is valid:</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If No: Show "Invalid Input", Retry</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If Yes: Proceed</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Create account</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Confirm email</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Check if email is verified:</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If No: Resend email, Retry</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If Yes: Proceed</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Generate unique QR Code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End</a:t>
            </a:r>
            <a:endParaRPr sz="1200">
              <a:solidFill>
                <a:schemeClr val="dk1"/>
              </a:solidFill>
              <a:latin typeface="Helvetica Neue"/>
              <a:ea typeface="Helvetica Neue"/>
              <a:cs typeface="Helvetica Neue"/>
              <a:sym typeface="Helvetica Neue"/>
            </a:endParaRPr>
          </a:p>
        </p:txBody>
      </p:sp>
      <p:grpSp>
        <p:nvGrpSpPr>
          <p:cNvPr id="530" name="Google Shape;530;p31"/>
          <p:cNvGrpSpPr/>
          <p:nvPr/>
        </p:nvGrpSpPr>
        <p:grpSpPr>
          <a:xfrm>
            <a:off x="520096" y="4682109"/>
            <a:ext cx="3781149" cy="90411"/>
            <a:chOff x="502820" y="4560508"/>
            <a:chExt cx="3781149" cy="90411"/>
          </a:xfrm>
        </p:grpSpPr>
        <p:sp>
          <p:nvSpPr>
            <p:cNvPr id="531" name="Google Shape;531;p31"/>
            <p:cNvSpPr/>
            <p:nvPr/>
          </p:nvSpPr>
          <p:spPr>
            <a:xfrm>
              <a:off x="890275" y="4605725"/>
              <a:ext cx="2990660"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532" name="Google Shape;532;p31"/>
            <p:cNvGrpSpPr/>
            <p:nvPr/>
          </p:nvGrpSpPr>
          <p:grpSpPr>
            <a:xfrm>
              <a:off x="502820" y="4560508"/>
              <a:ext cx="341881" cy="90224"/>
              <a:chOff x="467422" y="4492133"/>
              <a:chExt cx="350144" cy="92405"/>
            </a:xfrm>
          </p:grpSpPr>
          <p:sp>
            <p:nvSpPr>
              <p:cNvPr id="533" name="Google Shape;533;p31"/>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34" name="Google Shape;534;p31"/>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35" name="Google Shape;535;p31"/>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536" name="Google Shape;536;p31"/>
            <p:cNvGrpSpPr/>
            <p:nvPr/>
          </p:nvGrpSpPr>
          <p:grpSpPr>
            <a:xfrm rot="10800000">
              <a:off x="3942087" y="4560695"/>
              <a:ext cx="341881" cy="90224"/>
              <a:chOff x="467422" y="4492133"/>
              <a:chExt cx="350144" cy="92405"/>
            </a:xfrm>
          </p:grpSpPr>
          <p:sp>
            <p:nvSpPr>
              <p:cNvPr id="537" name="Google Shape;537;p31"/>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38" name="Google Shape;538;p31"/>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39" name="Google Shape;539;p31"/>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540" name="Google Shape;540;p31"/>
          <p:cNvSpPr/>
          <p:nvPr/>
        </p:nvSpPr>
        <p:spPr>
          <a:xfrm>
            <a:off x="331482" y="11919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41" name="Google Shape;541;p31"/>
          <p:cNvSpPr/>
          <p:nvPr/>
        </p:nvSpPr>
        <p:spPr>
          <a:xfrm>
            <a:off x="415810" y="1265572"/>
            <a:ext cx="314262"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42" name="Google Shape;542;p31"/>
          <p:cNvSpPr/>
          <p:nvPr/>
        </p:nvSpPr>
        <p:spPr>
          <a:xfrm>
            <a:off x="4016184" y="11919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43" name="Google Shape;543;p31"/>
          <p:cNvSpPr/>
          <p:nvPr/>
        </p:nvSpPr>
        <p:spPr>
          <a:xfrm>
            <a:off x="4100511" y="1265572"/>
            <a:ext cx="314261"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44" name="Google Shape;544;p31"/>
          <p:cNvSpPr/>
          <p:nvPr/>
        </p:nvSpPr>
        <p:spPr>
          <a:xfrm>
            <a:off x="4922125" y="1192050"/>
            <a:ext cx="3627000" cy="420600"/>
          </a:xfrm>
          <a:prstGeom prst="rect">
            <a:avLst/>
          </a:prstGeom>
          <a:solidFill>
            <a:srgbClr val="43434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300" b="1">
                <a:solidFill>
                  <a:schemeClr val="lt1"/>
                </a:solidFill>
                <a:latin typeface="Helvetica Neue"/>
                <a:ea typeface="Helvetica Neue"/>
                <a:cs typeface="Helvetica Neue"/>
                <a:sym typeface="Helvetica Neue"/>
              </a:rPr>
              <a:t>Algorithm of Parking Slot Detection</a:t>
            </a:r>
            <a:endParaRPr sz="1300" b="1">
              <a:solidFill>
                <a:schemeClr val="lt1"/>
              </a:solidFill>
              <a:latin typeface="Helvetica Neue"/>
              <a:ea typeface="Helvetica Neue"/>
              <a:cs typeface="Helvetica Neue"/>
              <a:sym typeface="Helvetica Neue"/>
            </a:endParaRPr>
          </a:p>
        </p:txBody>
      </p:sp>
      <p:sp>
        <p:nvSpPr>
          <p:cNvPr id="545" name="Google Shape;545;p31"/>
          <p:cNvSpPr/>
          <p:nvPr/>
        </p:nvSpPr>
        <p:spPr>
          <a:xfrm>
            <a:off x="4648631" y="1700650"/>
            <a:ext cx="4173900" cy="3042900"/>
          </a:xfrm>
          <a:prstGeom prst="roundRect">
            <a:avLst>
              <a:gd name="adj" fmla="val 388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Start</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User logs in to AUTOPARK website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Retrieve parking slot information</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Detect slots</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Check if slots are found:</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If No: Retry slot detection</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If Yes: Proceed</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Check if slots are available: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If No: Show "All slots are full", End</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If Yes: Proceed</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Show empty slots</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User parks and scans QR Code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Confirm parking</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Show success</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End</a:t>
            </a:r>
            <a:endParaRPr sz="1200">
              <a:solidFill>
                <a:schemeClr val="dk1"/>
              </a:solidFill>
              <a:latin typeface="Helvetica Neue"/>
              <a:ea typeface="Helvetica Neue"/>
              <a:cs typeface="Helvetica Neue"/>
              <a:sym typeface="Helvetica Neue"/>
            </a:endParaRPr>
          </a:p>
        </p:txBody>
      </p:sp>
      <p:sp>
        <p:nvSpPr>
          <p:cNvPr id="546" name="Google Shape;546;p31"/>
          <p:cNvSpPr/>
          <p:nvPr/>
        </p:nvSpPr>
        <p:spPr>
          <a:xfrm>
            <a:off x="4656391" y="11919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47" name="Google Shape;547;p31"/>
          <p:cNvSpPr/>
          <p:nvPr/>
        </p:nvSpPr>
        <p:spPr>
          <a:xfrm>
            <a:off x="4740719" y="1265572"/>
            <a:ext cx="314261"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48" name="Google Shape;548;p31"/>
          <p:cNvSpPr/>
          <p:nvPr/>
        </p:nvSpPr>
        <p:spPr>
          <a:xfrm>
            <a:off x="8341092" y="11919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49" name="Google Shape;549;p31"/>
          <p:cNvSpPr/>
          <p:nvPr/>
        </p:nvSpPr>
        <p:spPr>
          <a:xfrm>
            <a:off x="8425420" y="1265572"/>
            <a:ext cx="314262"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grpSp>
        <p:nvGrpSpPr>
          <p:cNvPr id="550" name="Google Shape;550;p31"/>
          <p:cNvGrpSpPr/>
          <p:nvPr/>
        </p:nvGrpSpPr>
        <p:grpSpPr>
          <a:xfrm>
            <a:off x="4845013" y="4682109"/>
            <a:ext cx="3781149" cy="90411"/>
            <a:chOff x="502820" y="4560508"/>
            <a:chExt cx="3781149" cy="90411"/>
          </a:xfrm>
        </p:grpSpPr>
        <p:sp>
          <p:nvSpPr>
            <p:cNvPr id="551" name="Google Shape;551;p31"/>
            <p:cNvSpPr/>
            <p:nvPr/>
          </p:nvSpPr>
          <p:spPr>
            <a:xfrm>
              <a:off x="890275" y="4605725"/>
              <a:ext cx="2990660"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552" name="Google Shape;552;p31"/>
            <p:cNvGrpSpPr/>
            <p:nvPr/>
          </p:nvGrpSpPr>
          <p:grpSpPr>
            <a:xfrm>
              <a:off x="502820" y="4560508"/>
              <a:ext cx="341881" cy="90224"/>
              <a:chOff x="467422" y="4492133"/>
              <a:chExt cx="350144" cy="92405"/>
            </a:xfrm>
          </p:grpSpPr>
          <p:sp>
            <p:nvSpPr>
              <p:cNvPr id="553" name="Google Shape;553;p31"/>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54" name="Google Shape;554;p31"/>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55" name="Google Shape;555;p31"/>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556" name="Google Shape;556;p31"/>
            <p:cNvGrpSpPr/>
            <p:nvPr/>
          </p:nvGrpSpPr>
          <p:grpSpPr>
            <a:xfrm rot="10800000">
              <a:off x="3942087" y="4560695"/>
              <a:ext cx="341881" cy="90224"/>
              <a:chOff x="467422" y="4492133"/>
              <a:chExt cx="350144" cy="92405"/>
            </a:xfrm>
          </p:grpSpPr>
          <p:sp>
            <p:nvSpPr>
              <p:cNvPr id="557" name="Google Shape;557;p31"/>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58" name="Google Shape;558;p31"/>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59" name="Google Shape;559;p31"/>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560" name="Google Shape;560;p31"/>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61" name="Google Shape;561;p31"/>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62" name="Google Shape;562;p31"/>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63" name="Google Shape;563;p31"/>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64" name="Google Shape;564;p31"/>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565" name="Google Shape;565;p31"/>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566" name="Google Shape;566;p31"/>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567" name="Google Shape;567;p31"/>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13</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571"/>
        <p:cNvGrpSpPr/>
        <p:nvPr/>
      </p:nvGrpSpPr>
      <p:grpSpPr>
        <a:xfrm>
          <a:off x="0" y="0"/>
          <a:ext cx="0" cy="0"/>
          <a:chOff x="0" y="0"/>
          <a:chExt cx="0" cy="0"/>
        </a:xfrm>
      </p:grpSpPr>
      <p:pic>
        <p:nvPicPr>
          <p:cNvPr id="572" name="Google Shape;572;p3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73" name="Google Shape;573;p32"/>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Algorithms (2/2)</a:t>
            </a:r>
            <a:endParaRPr sz="4000" b="1">
              <a:latin typeface="Helvetica Neue"/>
              <a:ea typeface="Helvetica Neue"/>
              <a:cs typeface="Helvetica Neue"/>
              <a:sym typeface="Helvetica Neue"/>
            </a:endParaRPr>
          </a:p>
        </p:txBody>
      </p:sp>
      <p:sp>
        <p:nvSpPr>
          <p:cNvPr id="574" name="Google Shape;574;p32"/>
          <p:cNvSpPr/>
          <p:nvPr/>
        </p:nvSpPr>
        <p:spPr>
          <a:xfrm>
            <a:off x="638875" y="960750"/>
            <a:ext cx="3527700" cy="291900"/>
          </a:xfrm>
          <a:prstGeom prst="rect">
            <a:avLst/>
          </a:prstGeom>
          <a:solidFill>
            <a:srgbClr val="E0301E"/>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b="1">
                <a:solidFill>
                  <a:schemeClr val="lt1"/>
                </a:solidFill>
                <a:latin typeface="Helvetica Neue"/>
                <a:ea typeface="Helvetica Neue"/>
                <a:cs typeface="Helvetica Neue"/>
                <a:sym typeface="Helvetica Neue"/>
              </a:rPr>
              <a:t>Algorithm of Entry-Exit and Billing System</a:t>
            </a:r>
            <a:endParaRPr sz="1000" b="1">
              <a:solidFill>
                <a:schemeClr val="lt1"/>
              </a:solidFill>
              <a:latin typeface="Helvetica Neue"/>
              <a:ea typeface="Helvetica Neue"/>
              <a:cs typeface="Helvetica Neue"/>
              <a:sym typeface="Helvetica Neue"/>
            </a:endParaRPr>
          </a:p>
        </p:txBody>
      </p:sp>
      <p:sp>
        <p:nvSpPr>
          <p:cNvPr id="575" name="Google Shape;575;p32"/>
          <p:cNvSpPr/>
          <p:nvPr/>
        </p:nvSpPr>
        <p:spPr>
          <a:xfrm>
            <a:off x="323725" y="1363025"/>
            <a:ext cx="4173900" cy="3380400"/>
          </a:xfrm>
          <a:prstGeom prst="roundRect">
            <a:avLst>
              <a:gd name="adj" fmla="val 388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Start</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User enters gate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Scan QR Code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Check if QR Code is valid:</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If No: Show error, Retry</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If Yes: Open gate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User parks vehicle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Start time counter</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User exits vehicle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User exits parking</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Scan QR Code again</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Check if QR Code is valid for exit:</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If No: Show error, Retry</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If Yes: Open exit gate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End time counter</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Generate bill</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End</a:t>
            </a:r>
            <a:endParaRPr sz="1200">
              <a:solidFill>
                <a:schemeClr val="dk1"/>
              </a:solidFill>
              <a:latin typeface="Helvetica Neue"/>
              <a:ea typeface="Helvetica Neue"/>
              <a:cs typeface="Helvetica Neue"/>
              <a:sym typeface="Helvetica Neue"/>
            </a:endParaRPr>
          </a:p>
        </p:txBody>
      </p:sp>
      <p:grpSp>
        <p:nvGrpSpPr>
          <p:cNvPr id="576" name="Google Shape;576;p32"/>
          <p:cNvGrpSpPr/>
          <p:nvPr/>
        </p:nvGrpSpPr>
        <p:grpSpPr>
          <a:xfrm>
            <a:off x="520096" y="4682109"/>
            <a:ext cx="3781149" cy="90411"/>
            <a:chOff x="502820" y="4560508"/>
            <a:chExt cx="3781149" cy="90411"/>
          </a:xfrm>
        </p:grpSpPr>
        <p:sp>
          <p:nvSpPr>
            <p:cNvPr id="577" name="Google Shape;577;p32"/>
            <p:cNvSpPr/>
            <p:nvPr/>
          </p:nvSpPr>
          <p:spPr>
            <a:xfrm>
              <a:off x="890275" y="4605725"/>
              <a:ext cx="2990660"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578" name="Google Shape;578;p32"/>
            <p:cNvGrpSpPr/>
            <p:nvPr/>
          </p:nvGrpSpPr>
          <p:grpSpPr>
            <a:xfrm>
              <a:off x="502820" y="4560508"/>
              <a:ext cx="341881" cy="90224"/>
              <a:chOff x="467422" y="4492133"/>
              <a:chExt cx="350144" cy="92405"/>
            </a:xfrm>
          </p:grpSpPr>
          <p:sp>
            <p:nvSpPr>
              <p:cNvPr id="579" name="Google Shape;579;p32"/>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80" name="Google Shape;580;p32"/>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81" name="Google Shape;581;p32"/>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582" name="Google Shape;582;p32"/>
            <p:cNvGrpSpPr/>
            <p:nvPr/>
          </p:nvGrpSpPr>
          <p:grpSpPr>
            <a:xfrm rot="10800000">
              <a:off x="3942087" y="4560695"/>
              <a:ext cx="341881" cy="90224"/>
              <a:chOff x="467422" y="4492133"/>
              <a:chExt cx="350144" cy="92405"/>
            </a:xfrm>
          </p:grpSpPr>
          <p:sp>
            <p:nvSpPr>
              <p:cNvPr id="583" name="Google Shape;583;p32"/>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84" name="Google Shape;584;p32"/>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585" name="Google Shape;585;p32"/>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586" name="Google Shape;586;p32"/>
          <p:cNvSpPr/>
          <p:nvPr/>
        </p:nvSpPr>
        <p:spPr>
          <a:xfrm>
            <a:off x="331482" y="8871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87" name="Google Shape;587;p32"/>
          <p:cNvSpPr/>
          <p:nvPr/>
        </p:nvSpPr>
        <p:spPr>
          <a:xfrm>
            <a:off x="415810" y="960772"/>
            <a:ext cx="314262"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88" name="Google Shape;588;p32"/>
          <p:cNvSpPr/>
          <p:nvPr/>
        </p:nvSpPr>
        <p:spPr>
          <a:xfrm>
            <a:off x="4016184" y="8871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89" name="Google Shape;589;p32"/>
          <p:cNvSpPr/>
          <p:nvPr/>
        </p:nvSpPr>
        <p:spPr>
          <a:xfrm>
            <a:off x="4100511" y="960772"/>
            <a:ext cx="314261"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90" name="Google Shape;590;p32"/>
          <p:cNvSpPr/>
          <p:nvPr/>
        </p:nvSpPr>
        <p:spPr>
          <a:xfrm>
            <a:off x="4976375" y="960750"/>
            <a:ext cx="3527700" cy="291900"/>
          </a:xfrm>
          <a:prstGeom prst="rect">
            <a:avLst/>
          </a:prstGeom>
          <a:solidFill>
            <a:srgbClr val="43434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000" b="1">
                <a:solidFill>
                  <a:schemeClr val="lt1"/>
                </a:solidFill>
                <a:latin typeface="Helvetica Neue"/>
                <a:ea typeface="Helvetica Neue"/>
                <a:cs typeface="Helvetica Neue"/>
                <a:sym typeface="Helvetica Neue"/>
              </a:rPr>
              <a:t>Algorithm of Hardware Implementation</a:t>
            </a:r>
            <a:endParaRPr sz="1000" b="1">
              <a:solidFill>
                <a:schemeClr val="lt1"/>
              </a:solidFill>
              <a:latin typeface="Helvetica Neue"/>
              <a:ea typeface="Helvetica Neue"/>
              <a:cs typeface="Helvetica Neue"/>
              <a:sym typeface="Helvetica Neue"/>
            </a:endParaRPr>
          </a:p>
        </p:txBody>
      </p:sp>
      <p:sp>
        <p:nvSpPr>
          <p:cNvPr id="591" name="Google Shape;591;p32"/>
          <p:cNvSpPr/>
          <p:nvPr/>
        </p:nvSpPr>
        <p:spPr>
          <a:xfrm>
            <a:off x="4648628" y="1363025"/>
            <a:ext cx="4173900" cy="3380400"/>
          </a:xfrm>
          <a:prstGeom prst="roundRect">
            <a:avLst>
              <a:gd name="adj" fmla="val 388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Start</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Detect vehicle using IR sensor</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Wait for IR signal</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Check if vehicle is present:</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If No: Update status: Slot available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If Yes: Update status: Slot occupied</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Send slot status data to ESP8266</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Use Blynk API to update AUTOPARK website</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a:solidFill>
                  <a:schemeClr val="dk1"/>
                </a:solidFill>
                <a:latin typeface="Helvetica Neue"/>
                <a:ea typeface="Helvetica Neue"/>
                <a:cs typeface="Helvetica Neue"/>
                <a:sym typeface="Helvetica Neue"/>
              </a:rPr>
              <a:t>End</a:t>
            </a:r>
            <a:endParaRPr sz="1200">
              <a:solidFill>
                <a:schemeClr val="dk1"/>
              </a:solidFill>
              <a:latin typeface="Helvetica Neue"/>
              <a:ea typeface="Helvetica Neue"/>
              <a:cs typeface="Helvetica Neue"/>
              <a:sym typeface="Helvetica Neue"/>
            </a:endParaRPr>
          </a:p>
        </p:txBody>
      </p:sp>
      <p:sp>
        <p:nvSpPr>
          <p:cNvPr id="592" name="Google Shape;592;p32"/>
          <p:cNvSpPr/>
          <p:nvPr/>
        </p:nvSpPr>
        <p:spPr>
          <a:xfrm>
            <a:off x="4656391" y="8871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93" name="Google Shape;593;p32"/>
          <p:cNvSpPr/>
          <p:nvPr/>
        </p:nvSpPr>
        <p:spPr>
          <a:xfrm>
            <a:off x="4740719" y="960772"/>
            <a:ext cx="314261"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94" name="Google Shape;594;p32"/>
          <p:cNvSpPr/>
          <p:nvPr/>
        </p:nvSpPr>
        <p:spPr>
          <a:xfrm>
            <a:off x="8341092" y="8871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595" name="Google Shape;595;p32"/>
          <p:cNvSpPr/>
          <p:nvPr/>
        </p:nvSpPr>
        <p:spPr>
          <a:xfrm>
            <a:off x="8425420" y="960772"/>
            <a:ext cx="314262"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grpSp>
        <p:nvGrpSpPr>
          <p:cNvPr id="596" name="Google Shape;596;p32"/>
          <p:cNvGrpSpPr/>
          <p:nvPr/>
        </p:nvGrpSpPr>
        <p:grpSpPr>
          <a:xfrm>
            <a:off x="4845013" y="4682109"/>
            <a:ext cx="3781149" cy="90411"/>
            <a:chOff x="502820" y="4560508"/>
            <a:chExt cx="3781149" cy="90411"/>
          </a:xfrm>
        </p:grpSpPr>
        <p:sp>
          <p:nvSpPr>
            <p:cNvPr id="597" name="Google Shape;597;p32"/>
            <p:cNvSpPr/>
            <p:nvPr/>
          </p:nvSpPr>
          <p:spPr>
            <a:xfrm>
              <a:off x="890275" y="4605725"/>
              <a:ext cx="2990660"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598" name="Google Shape;598;p32"/>
            <p:cNvGrpSpPr/>
            <p:nvPr/>
          </p:nvGrpSpPr>
          <p:grpSpPr>
            <a:xfrm>
              <a:off x="502820" y="4560508"/>
              <a:ext cx="341881" cy="90224"/>
              <a:chOff x="467422" y="4492133"/>
              <a:chExt cx="350144" cy="92405"/>
            </a:xfrm>
          </p:grpSpPr>
          <p:sp>
            <p:nvSpPr>
              <p:cNvPr id="599" name="Google Shape;599;p32"/>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00" name="Google Shape;600;p32"/>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01" name="Google Shape;601;p32"/>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602" name="Google Shape;602;p32"/>
            <p:cNvGrpSpPr/>
            <p:nvPr/>
          </p:nvGrpSpPr>
          <p:grpSpPr>
            <a:xfrm rot="10800000">
              <a:off x="3942087" y="4560695"/>
              <a:ext cx="341881" cy="90224"/>
              <a:chOff x="467422" y="4492133"/>
              <a:chExt cx="350144" cy="92405"/>
            </a:xfrm>
          </p:grpSpPr>
          <p:sp>
            <p:nvSpPr>
              <p:cNvPr id="603" name="Google Shape;603;p32"/>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04" name="Google Shape;604;p32"/>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05" name="Google Shape;605;p32"/>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606" name="Google Shape;606;p32"/>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07" name="Google Shape;607;p32"/>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08" name="Google Shape;608;p32"/>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09" name="Google Shape;609;p32"/>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10" name="Google Shape;610;p32"/>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611" name="Google Shape;611;p32"/>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612" name="Google Shape;612;p32"/>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613" name="Google Shape;613;p32"/>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14</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617"/>
        <p:cNvGrpSpPr/>
        <p:nvPr/>
      </p:nvGrpSpPr>
      <p:grpSpPr>
        <a:xfrm>
          <a:off x="0" y="0"/>
          <a:ext cx="0" cy="0"/>
          <a:chOff x="0" y="0"/>
          <a:chExt cx="0" cy="0"/>
        </a:xfrm>
      </p:grpSpPr>
      <p:pic>
        <p:nvPicPr>
          <p:cNvPr id="618" name="Google Shape;618;p33"/>
          <p:cNvPicPr preferRelativeResize="0"/>
          <p:nvPr/>
        </p:nvPicPr>
        <p:blipFill rotWithShape="1">
          <a:blip r:embed="rId3">
            <a:alphaModFix/>
          </a:blip>
          <a:srcRect/>
          <a:stretch/>
        </p:blipFill>
        <p:spPr>
          <a:xfrm>
            <a:off x="1100" y="0"/>
            <a:ext cx="9144000" cy="5143500"/>
          </a:xfrm>
          <a:prstGeom prst="rect">
            <a:avLst/>
          </a:prstGeom>
          <a:noFill/>
          <a:ln>
            <a:noFill/>
          </a:ln>
        </p:spPr>
      </p:pic>
      <p:sp>
        <p:nvSpPr>
          <p:cNvPr id="619" name="Google Shape;619;p33"/>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Implementation</a:t>
            </a:r>
            <a:endParaRPr sz="4000" b="1">
              <a:latin typeface="Helvetica Neue"/>
              <a:ea typeface="Helvetica Neue"/>
              <a:cs typeface="Helvetica Neue"/>
              <a:sym typeface="Helvetica Neue"/>
            </a:endParaRPr>
          </a:p>
        </p:txBody>
      </p:sp>
      <p:sp>
        <p:nvSpPr>
          <p:cNvPr id="620" name="Google Shape;620;p33"/>
          <p:cNvSpPr/>
          <p:nvPr/>
        </p:nvSpPr>
        <p:spPr>
          <a:xfrm>
            <a:off x="323725" y="963325"/>
            <a:ext cx="2724300" cy="1945500"/>
          </a:xfrm>
          <a:prstGeom prst="roundRect">
            <a:avLst>
              <a:gd name="adj" fmla="val 882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b="1">
                <a:solidFill>
                  <a:srgbClr val="433833"/>
                </a:solidFill>
                <a:latin typeface="Helvetica Neue"/>
                <a:ea typeface="Helvetica Neue"/>
                <a:cs typeface="Helvetica Neue"/>
                <a:sym typeface="Helvetica Neue"/>
              </a:rPr>
              <a:t>Hardware Integration</a:t>
            </a:r>
            <a:endParaRPr b="1">
              <a:solidFill>
                <a:srgbClr val="433833"/>
              </a:solidFill>
              <a:latin typeface="Helvetica Neue"/>
              <a:ea typeface="Helvetica Neue"/>
              <a:cs typeface="Helvetica Neue"/>
              <a:sym typeface="Helvetica Neue"/>
            </a:endParaRPr>
          </a:p>
          <a:p>
            <a:pPr marL="244800" lvl="0" indent="-185900" algn="l" rtl="0">
              <a:spcBef>
                <a:spcPts val="200"/>
              </a:spcBef>
              <a:spcAft>
                <a:spcPts val="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Components: ESP8266, IR sensors, OLED, servo motors, 5V DC power supply</a:t>
            </a:r>
            <a:endParaRPr sz="1200">
              <a:solidFill>
                <a:schemeClr val="dk1"/>
              </a:solidFill>
              <a:latin typeface="Helvetica Neue"/>
              <a:ea typeface="Helvetica Neue"/>
              <a:cs typeface="Helvetica Neue"/>
              <a:sym typeface="Helvetica Neue"/>
            </a:endParaRPr>
          </a:p>
          <a:p>
            <a:pPr marL="244800" lvl="0" indent="-185900" algn="l" rtl="0">
              <a:spcBef>
                <a:spcPts val="200"/>
              </a:spcBef>
              <a:spcAft>
                <a:spcPts val="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Arduino IDE used for microcontroller programming</a:t>
            </a:r>
            <a:endParaRPr sz="1200">
              <a:solidFill>
                <a:schemeClr val="dk1"/>
              </a:solidFill>
              <a:latin typeface="Helvetica Neue"/>
              <a:ea typeface="Helvetica Neue"/>
              <a:cs typeface="Helvetica Neue"/>
              <a:sym typeface="Helvetica Neue"/>
            </a:endParaRPr>
          </a:p>
          <a:p>
            <a:pPr marL="244800" lvl="0" indent="-185900" algn="l" rtl="0">
              <a:spcBef>
                <a:spcPts val="200"/>
              </a:spcBef>
              <a:spcAft>
                <a:spcPts val="20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Servo motors control gates based on QR code authentication</a:t>
            </a:r>
            <a:endParaRPr sz="1200">
              <a:solidFill>
                <a:schemeClr val="dk1"/>
              </a:solidFill>
              <a:latin typeface="Helvetica Neue"/>
              <a:ea typeface="Helvetica Neue"/>
              <a:cs typeface="Helvetica Neue"/>
              <a:sym typeface="Helvetica Neue"/>
            </a:endParaRPr>
          </a:p>
        </p:txBody>
      </p:sp>
      <p:grpSp>
        <p:nvGrpSpPr>
          <p:cNvPr id="621" name="Google Shape;621;p33"/>
          <p:cNvGrpSpPr/>
          <p:nvPr/>
        </p:nvGrpSpPr>
        <p:grpSpPr>
          <a:xfrm>
            <a:off x="455780" y="2866536"/>
            <a:ext cx="2460192" cy="81779"/>
            <a:chOff x="486061" y="2676036"/>
            <a:chExt cx="2460192" cy="81779"/>
          </a:xfrm>
        </p:grpSpPr>
        <p:sp>
          <p:nvSpPr>
            <p:cNvPr id="622" name="Google Shape;622;p33"/>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623" name="Google Shape;623;p33"/>
            <p:cNvGrpSpPr/>
            <p:nvPr/>
          </p:nvGrpSpPr>
          <p:grpSpPr>
            <a:xfrm>
              <a:off x="486061" y="2676036"/>
              <a:ext cx="309878" cy="81779"/>
              <a:chOff x="467422" y="4492133"/>
              <a:chExt cx="350144" cy="92405"/>
            </a:xfrm>
          </p:grpSpPr>
          <p:sp>
            <p:nvSpPr>
              <p:cNvPr id="624" name="Google Shape;624;p3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25" name="Google Shape;625;p3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26" name="Google Shape;626;p3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627" name="Google Shape;627;p33"/>
            <p:cNvGrpSpPr/>
            <p:nvPr/>
          </p:nvGrpSpPr>
          <p:grpSpPr>
            <a:xfrm rot="10800000">
              <a:off x="2636375" y="2676036"/>
              <a:ext cx="309878" cy="81779"/>
              <a:chOff x="467422" y="4492133"/>
              <a:chExt cx="350144" cy="92405"/>
            </a:xfrm>
          </p:grpSpPr>
          <p:sp>
            <p:nvSpPr>
              <p:cNvPr id="628" name="Google Shape;628;p3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29" name="Google Shape;629;p3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30" name="Google Shape;630;p3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631" name="Google Shape;631;p33"/>
          <p:cNvSpPr/>
          <p:nvPr/>
        </p:nvSpPr>
        <p:spPr>
          <a:xfrm>
            <a:off x="3210950" y="963325"/>
            <a:ext cx="2724300" cy="1945500"/>
          </a:xfrm>
          <a:prstGeom prst="roundRect">
            <a:avLst>
              <a:gd name="adj" fmla="val 8823"/>
            </a:avLst>
          </a:prstGeom>
          <a:solidFill>
            <a:srgbClr val="EFEFEF"/>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300" b="1">
                <a:solidFill>
                  <a:srgbClr val="433833"/>
                </a:solidFill>
                <a:latin typeface="Helvetica Neue"/>
                <a:ea typeface="Helvetica Neue"/>
                <a:cs typeface="Helvetica Neue"/>
                <a:sym typeface="Helvetica Neue"/>
              </a:rPr>
              <a:t>Network &amp; Cloud Connectivity</a:t>
            </a:r>
            <a:endParaRPr sz="1300" b="1">
              <a:solidFill>
                <a:srgbClr val="433833"/>
              </a:solidFill>
              <a:latin typeface="Helvetica Neue"/>
              <a:ea typeface="Helvetica Neue"/>
              <a:cs typeface="Helvetica Neue"/>
              <a:sym typeface="Helvetica Neue"/>
            </a:endParaRPr>
          </a:p>
          <a:p>
            <a:pPr marL="244800" lvl="0" indent="-185900" algn="l" rtl="0">
              <a:spcBef>
                <a:spcPts val="200"/>
              </a:spcBef>
              <a:spcAft>
                <a:spcPts val="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ESP8266 enables Wi-Fi data transfer</a:t>
            </a:r>
            <a:endParaRPr sz="1200">
              <a:solidFill>
                <a:schemeClr val="dk1"/>
              </a:solidFill>
              <a:latin typeface="Helvetica Neue"/>
              <a:ea typeface="Helvetica Neue"/>
              <a:cs typeface="Helvetica Neue"/>
              <a:sym typeface="Helvetica Neue"/>
            </a:endParaRPr>
          </a:p>
          <a:p>
            <a:pPr marL="244800" lvl="0" indent="-185900" algn="l" rtl="0">
              <a:spcBef>
                <a:spcPts val="200"/>
              </a:spcBef>
              <a:spcAft>
                <a:spcPts val="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Firebase used for real-time database and synchronization</a:t>
            </a:r>
            <a:endParaRPr sz="1200">
              <a:solidFill>
                <a:schemeClr val="dk1"/>
              </a:solidFill>
              <a:latin typeface="Helvetica Neue"/>
              <a:ea typeface="Helvetica Neue"/>
              <a:cs typeface="Helvetica Neue"/>
              <a:sym typeface="Helvetica Neue"/>
            </a:endParaRPr>
          </a:p>
          <a:p>
            <a:pPr marL="244800" lvl="0" indent="-185900" algn="l" rtl="0">
              <a:spcBef>
                <a:spcPts val="200"/>
              </a:spcBef>
              <a:spcAft>
                <a:spcPts val="20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Secure API endpoints manage communication between system and cloud</a:t>
            </a:r>
            <a:endParaRPr sz="1200">
              <a:solidFill>
                <a:schemeClr val="dk1"/>
              </a:solidFill>
              <a:latin typeface="Helvetica Neue"/>
              <a:ea typeface="Helvetica Neue"/>
              <a:cs typeface="Helvetica Neue"/>
              <a:sym typeface="Helvetica Neue"/>
            </a:endParaRPr>
          </a:p>
        </p:txBody>
      </p:sp>
      <p:sp>
        <p:nvSpPr>
          <p:cNvPr id="632" name="Google Shape;632;p33"/>
          <p:cNvSpPr/>
          <p:nvPr/>
        </p:nvSpPr>
        <p:spPr>
          <a:xfrm>
            <a:off x="6098175" y="963325"/>
            <a:ext cx="2724300" cy="1945500"/>
          </a:xfrm>
          <a:prstGeom prst="roundRect">
            <a:avLst>
              <a:gd name="adj" fmla="val 882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b="1">
                <a:solidFill>
                  <a:srgbClr val="433833"/>
                </a:solidFill>
                <a:latin typeface="Helvetica Neue"/>
                <a:ea typeface="Helvetica Neue"/>
                <a:cs typeface="Helvetica Neue"/>
                <a:sym typeface="Helvetica Neue"/>
              </a:rPr>
              <a:t>Web Application Development</a:t>
            </a:r>
            <a:endParaRPr b="1">
              <a:solidFill>
                <a:srgbClr val="433833"/>
              </a:solidFill>
              <a:latin typeface="Helvetica Neue"/>
              <a:ea typeface="Helvetica Neue"/>
              <a:cs typeface="Helvetica Neue"/>
              <a:sym typeface="Helvetica Neue"/>
            </a:endParaRPr>
          </a:p>
          <a:p>
            <a:pPr marL="244800" lvl="0" indent="-185900" algn="l" rtl="0">
              <a:spcBef>
                <a:spcPts val="200"/>
              </a:spcBef>
              <a:spcAft>
                <a:spcPts val="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Built using HTML, CSS, JS, Node.js, Express.js</a:t>
            </a:r>
            <a:endParaRPr sz="1200">
              <a:solidFill>
                <a:schemeClr val="dk1"/>
              </a:solidFill>
              <a:latin typeface="Helvetica Neue"/>
              <a:ea typeface="Helvetica Neue"/>
              <a:cs typeface="Helvetica Neue"/>
              <a:sym typeface="Helvetica Neue"/>
            </a:endParaRPr>
          </a:p>
          <a:p>
            <a:pPr marL="244800" lvl="0" indent="-185900" algn="l" rtl="0">
              <a:spcBef>
                <a:spcPts val="200"/>
              </a:spcBef>
              <a:spcAft>
                <a:spcPts val="20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Functions: user registration, QR generation, slot monitoring, online payment</a:t>
            </a:r>
            <a:endParaRPr sz="1200">
              <a:solidFill>
                <a:schemeClr val="dk1"/>
              </a:solidFill>
              <a:latin typeface="Helvetica Neue"/>
              <a:ea typeface="Helvetica Neue"/>
              <a:cs typeface="Helvetica Neue"/>
              <a:sym typeface="Helvetica Neue"/>
            </a:endParaRPr>
          </a:p>
        </p:txBody>
      </p:sp>
      <p:grpSp>
        <p:nvGrpSpPr>
          <p:cNvPr id="633" name="Google Shape;633;p33"/>
          <p:cNvGrpSpPr/>
          <p:nvPr/>
        </p:nvGrpSpPr>
        <p:grpSpPr>
          <a:xfrm>
            <a:off x="3343005" y="2866536"/>
            <a:ext cx="2460192" cy="81779"/>
            <a:chOff x="486061" y="2676036"/>
            <a:chExt cx="2460192" cy="81779"/>
          </a:xfrm>
        </p:grpSpPr>
        <p:sp>
          <p:nvSpPr>
            <p:cNvPr id="634" name="Google Shape;634;p33"/>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635" name="Google Shape;635;p33"/>
            <p:cNvGrpSpPr/>
            <p:nvPr/>
          </p:nvGrpSpPr>
          <p:grpSpPr>
            <a:xfrm>
              <a:off x="486061" y="2676036"/>
              <a:ext cx="309878" cy="81779"/>
              <a:chOff x="467422" y="4492133"/>
              <a:chExt cx="350144" cy="92405"/>
            </a:xfrm>
          </p:grpSpPr>
          <p:sp>
            <p:nvSpPr>
              <p:cNvPr id="636" name="Google Shape;636;p3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37" name="Google Shape;637;p3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38" name="Google Shape;638;p3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639" name="Google Shape;639;p33"/>
            <p:cNvGrpSpPr/>
            <p:nvPr/>
          </p:nvGrpSpPr>
          <p:grpSpPr>
            <a:xfrm rot="10800000">
              <a:off x="2636375" y="2676036"/>
              <a:ext cx="309878" cy="81779"/>
              <a:chOff x="467422" y="4492133"/>
              <a:chExt cx="350144" cy="92405"/>
            </a:xfrm>
          </p:grpSpPr>
          <p:sp>
            <p:nvSpPr>
              <p:cNvPr id="640" name="Google Shape;640;p3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41" name="Google Shape;641;p3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42" name="Google Shape;642;p3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643" name="Google Shape;643;p33"/>
          <p:cNvGrpSpPr/>
          <p:nvPr/>
        </p:nvGrpSpPr>
        <p:grpSpPr>
          <a:xfrm>
            <a:off x="6230230" y="2866536"/>
            <a:ext cx="2460192" cy="81779"/>
            <a:chOff x="486061" y="2676036"/>
            <a:chExt cx="2460192" cy="81779"/>
          </a:xfrm>
        </p:grpSpPr>
        <p:sp>
          <p:nvSpPr>
            <p:cNvPr id="644" name="Google Shape;644;p33"/>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645" name="Google Shape;645;p33"/>
            <p:cNvGrpSpPr/>
            <p:nvPr/>
          </p:nvGrpSpPr>
          <p:grpSpPr>
            <a:xfrm>
              <a:off x="486061" y="2676036"/>
              <a:ext cx="309878" cy="81779"/>
              <a:chOff x="467422" y="4492133"/>
              <a:chExt cx="350144" cy="92405"/>
            </a:xfrm>
          </p:grpSpPr>
          <p:sp>
            <p:nvSpPr>
              <p:cNvPr id="646" name="Google Shape;646;p3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47" name="Google Shape;647;p3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48" name="Google Shape;648;p3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649" name="Google Shape;649;p33"/>
            <p:cNvGrpSpPr/>
            <p:nvPr/>
          </p:nvGrpSpPr>
          <p:grpSpPr>
            <a:xfrm rot="10800000">
              <a:off x="2636375" y="2676036"/>
              <a:ext cx="309878" cy="81779"/>
              <a:chOff x="467422" y="4492133"/>
              <a:chExt cx="350144" cy="92405"/>
            </a:xfrm>
          </p:grpSpPr>
          <p:sp>
            <p:nvSpPr>
              <p:cNvPr id="650" name="Google Shape;650;p3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51" name="Google Shape;651;p3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52" name="Google Shape;652;p3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653" name="Google Shape;653;p33"/>
          <p:cNvSpPr/>
          <p:nvPr/>
        </p:nvSpPr>
        <p:spPr>
          <a:xfrm>
            <a:off x="1767339" y="3037075"/>
            <a:ext cx="2724300" cy="1706700"/>
          </a:xfrm>
          <a:prstGeom prst="roundRect">
            <a:avLst>
              <a:gd name="adj" fmla="val 8823"/>
            </a:avLst>
          </a:prstGeom>
          <a:solidFill>
            <a:srgbClr val="EFEFEF"/>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b="1">
                <a:solidFill>
                  <a:srgbClr val="433833"/>
                </a:solidFill>
                <a:latin typeface="Helvetica Neue"/>
                <a:ea typeface="Helvetica Neue"/>
                <a:cs typeface="Helvetica Neue"/>
                <a:sym typeface="Helvetica Neue"/>
              </a:rPr>
              <a:t>Security Measures</a:t>
            </a:r>
            <a:endParaRPr b="1">
              <a:solidFill>
                <a:srgbClr val="433833"/>
              </a:solidFill>
              <a:latin typeface="Helvetica Neue"/>
              <a:ea typeface="Helvetica Neue"/>
              <a:cs typeface="Helvetica Neue"/>
              <a:sym typeface="Helvetica Neue"/>
            </a:endParaRPr>
          </a:p>
          <a:p>
            <a:pPr marL="244800" lvl="0" indent="-185900" algn="l" rtl="0">
              <a:spcBef>
                <a:spcPts val="200"/>
              </a:spcBef>
              <a:spcAft>
                <a:spcPts val="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QR codes encrypted</a:t>
            </a:r>
            <a:endParaRPr sz="1200">
              <a:solidFill>
                <a:schemeClr val="dk1"/>
              </a:solidFill>
              <a:latin typeface="Helvetica Neue"/>
              <a:ea typeface="Helvetica Neue"/>
              <a:cs typeface="Helvetica Neue"/>
              <a:sym typeface="Helvetica Neue"/>
            </a:endParaRPr>
          </a:p>
          <a:p>
            <a:pPr marL="244800" lvl="0" indent="-185900" algn="l" rtl="0">
              <a:spcBef>
                <a:spcPts val="200"/>
              </a:spcBef>
              <a:spcAft>
                <a:spcPts val="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HTTPS enforced for all data transfers</a:t>
            </a:r>
            <a:endParaRPr sz="1200">
              <a:solidFill>
                <a:schemeClr val="dk1"/>
              </a:solidFill>
              <a:latin typeface="Helvetica Neue"/>
              <a:ea typeface="Helvetica Neue"/>
              <a:cs typeface="Helvetica Neue"/>
              <a:sym typeface="Helvetica Neue"/>
            </a:endParaRPr>
          </a:p>
          <a:p>
            <a:pPr marL="244800" lvl="0" indent="-185900" algn="l" rtl="0">
              <a:spcBef>
                <a:spcPts val="200"/>
              </a:spcBef>
              <a:spcAft>
                <a:spcPts val="20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Anomaly detection alerts for suspicious activities</a:t>
            </a:r>
            <a:endParaRPr sz="1200">
              <a:solidFill>
                <a:schemeClr val="dk1"/>
              </a:solidFill>
              <a:latin typeface="Helvetica Neue"/>
              <a:ea typeface="Helvetica Neue"/>
              <a:cs typeface="Helvetica Neue"/>
              <a:sym typeface="Helvetica Neue"/>
            </a:endParaRPr>
          </a:p>
        </p:txBody>
      </p:sp>
      <p:sp>
        <p:nvSpPr>
          <p:cNvPr id="654" name="Google Shape;654;p33"/>
          <p:cNvSpPr/>
          <p:nvPr/>
        </p:nvSpPr>
        <p:spPr>
          <a:xfrm>
            <a:off x="4654564" y="3037075"/>
            <a:ext cx="2724300" cy="1706700"/>
          </a:xfrm>
          <a:prstGeom prst="roundRect">
            <a:avLst>
              <a:gd name="adj" fmla="val 882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b="1">
                <a:solidFill>
                  <a:srgbClr val="433833"/>
                </a:solidFill>
                <a:latin typeface="Helvetica Neue"/>
                <a:ea typeface="Helvetica Neue"/>
                <a:cs typeface="Helvetica Neue"/>
                <a:sym typeface="Helvetica Neue"/>
              </a:rPr>
              <a:t>System Testing</a:t>
            </a:r>
            <a:endParaRPr b="1">
              <a:solidFill>
                <a:srgbClr val="433833"/>
              </a:solidFill>
              <a:latin typeface="Helvetica Neue"/>
              <a:ea typeface="Helvetica Neue"/>
              <a:cs typeface="Helvetica Neue"/>
              <a:sym typeface="Helvetica Neue"/>
            </a:endParaRPr>
          </a:p>
          <a:p>
            <a:pPr marL="244800" lvl="0" indent="-185900" algn="l" rtl="0">
              <a:spcBef>
                <a:spcPts val="200"/>
              </a:spcBef>
              <a:spcAft>
                <a:spcPts val="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Functional, load, and network security tests conducted</a:t>
            </a:r>
            <a:endParaRPr sz="1200">
              <a:solidFill>
                <a:schemeClr val="dk1"/>
              </a:solidFill>
              <a:latin typeface="Helvetica Neue"/>
              <a:ea typeface="Helvetica Neue"/>
              <a:cs typeface="Helvetica Neue"/>
              <a:sym typeface="Helvetica Neue"/>
            </a:endParaRPr>
          </a:p>
          <a:p>
            <a:pPr marL="244800" lvl="0" indent="-185900" algn="l" rtl="0">
              <a:spcBef>
                <a:spcPts val="200"/>
              </a:spcBef>
              <a:spcAft>
                <a:spcPts val="200"/>
              </a:spcAft>
              <a:buClr>
                <a:schemeClr val="dk1"/>
              </a:buClr>
              <a:buSzPts val="1000"/>
              <a:buFont typeface="Helvetica Neue"/>
              <a:buChar char="•"/>
            </a:pPr>
            <a:r>
              <a:rPr lang="en-GB" sz="1200">
                <a:solidFill>
                  <a:schemeClr val="dk1"/>
                </a:solidFill>
                <a:latin typeface="Helvetica Neue"/>
                <a:ea typeface="Helvetica Neue"/>
                <a:cs typeface="Helvetica Neue"/>
                <a:sym typeface="Helvetica Neue"/>
              </a:rPr>
              <a:t>Performance evaluated for multi-user scenarios</a:t>
            </a:r>
            <a:endParaRPr sz="1200">
              <a:solidFill>
                <a:schemeClr val="dk1"/>
              </a:solidFill>
              <a:latin typeface="Helvetica Neue"/>
              <a:ea typeface="Helvetica Neue"/>
              <a:cs typeface="Helvetica Neue"/>
              <a:sym typeface="Helvetica Neue"/>
            </a:endParaRPr>
          </a:p>
        </p:txBody>
      </p:sp>
      <p:grpSp>
        <p:nvGrpSpPr>
          <p:cNvPr id="655" name="Google Shape;655;p33"/>
          <p:cNvGrpSpPr/>
          <p:nvPr/>
        </p:nvGrpSpPr>
        <p:grpSpPr>
          <a:xfrm>
            <a:off x="1900493" y="4575035"/>
            <a:ext cx="2460192" cy="81779"/>
            <a:chOff x="486061" y="2676036"/>
            <a:chExt cx="2460192" cy="81779"/>
          </a:xfrm>
        </p:grpSpPr>
        <p:sp>
          <p:nvSpPr>
            <p:cNvPr id="656" name="Google Shape;656;p33"/>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657" name="Google Shape;657;p33"/>
            <p:cNvGrpSpPr/>
            <p:nvPr/>
          </p:nvGrpSpPr>
          <p:grpSpPr>
            <a:xfrm>
              <a:off x="486061" y="2676036"/>
              <a:ext cx="309878" cy="81779"/>
              <a:chOff x="467422" y="4492133"/>
              <a:chExt cx="350144" cy="92405"/>
            </a:xfrm>
          </p:grpSpPr>
          <p:sp>
            <p:nvSpPr>
              <p:cNvPr id="658" name="Google Shape;658;p3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59" name="Google Shape;659;p3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60" name="Google Shape;660;p3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661" name="Google Shape;661;p33"/>
            <p:cNvGrpSpPr/>
            <p:nvPr/>
          </p:nvGrpSpPr>
          <p:grpSpPr>
            <a:xfrm rot="10800000">
              <a:off x="2636375" y="2676036"/>
              <a:ext cx="309878" cy="81779"/>
              <a:chOff x="467422" y="4492133"/>
              <a:chExt cx="350144" cy="92405"/>
            </a:xfrm>
          </p:grpSpPr>
          <p:sp>
            <p:nvSpPr>
              <p:cNvPr id="662" name="Google Shape;662;p3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63" name="Google Shape;663;p3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64" name="Google Shape;664;p3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665" name="Google Shape;665;p33"/>
          <p:cNvGrpSpPr/>
          <p:nvPr/>
        </p:nvGrpSpPr>
        <p:grpSpPr>
          <a:xfrm>
            <a:off x="4787718" y="4575035"/>
            <a:ext cx="2460192" cy="81779"/>
            <a:chOff x="486061" y="2676036"/>
            <a:chExt cx="2460192" cy="81779"/>
          </a:xfrm>
        </p:grpSpPr>
        <p:sp>
          <p:nvSpPr>
            <p:cNvPr id="666" name="Google Shape;666;p33"/>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667" name="Google Shape;667;p33"/>
            <p:cNvGrpSpPr/>
            <p:nvPr/>
          </p:nvGrpSpPr>
          <p:grpSpPr>
            <a:xfrm>
              <a:off x="486061" y="2676036"/>
              <a:ext cx="309878" cy="81779"/>
              <a:chOff x="467422" y="4492133"/>
              <a:chExt cx="350144" cy="92405"/>
            </a:xfrm>
          </p:grpSpPr>
          <p:sp>
            <p:nvSpPr>
              <p:cNvPr id="668" name="Google Shape;668;p3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69" name="Google Shape;669;p3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70" name="Google Shape;670;p3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671" name="Google Shape;671;p33"/>
            <p:cNvGrpSpPr/>
            <p:nvPr/>
          </p:nvGrpSpPr>
          <p:grpSpPr>
            <a:xfrm rot="10800000">
              <a:off x="2636375" y="2676036"/>
              <a:ext cx="309878" cy="81779"/>
              <a:chOff x="467422" y="4492133"/>
              <a:chExt cx="350144" cy="92405"/>
            </a:xfrm>
          </p:grpSpPr>
          <p:sp>
            <p:nvSpPr>
              <p:cNvPr id="672" name="Google Shape;672;p3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73" name="Google Shape;673;p3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74" name="Google Shape;674;p3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675" name="Google Shape;675;p33"/>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76" name="Google Shape;676;p33"/>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77" name="Google Shape;677;p33"/>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78" name="Google Shape;678;p33"/>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79" name="Google Shape;679;p33"/>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680" name="Google Shape;680;p33"/>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681" name="Google Shape;681;p33"/>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682" name="Google Shape;682;p33"/>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15</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686"/>
        <p:cNvGrpSpPr/>
        <p:nvPr/>
      </p:nvGrpSpPr>
      <p:grpSpPr>
        <a:xfrm>
          <a:off x="0" y="0"/>
          <a:ext cx="0" cy="0"/>
          <a:chOff x="0" y="0"/>
          <a:chExt cx="0" cy="0"/>
        </a:xfrm>
      </p:grpSpPr>
      <p:pic>
        <p:nvPicPr>
          <p:cNvPr id="687" name="Google Shape;687;p3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88" name="Google Shape;688;p34"/>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Results</a:t>
            </a:r>
            <a:endParaRPr sz="4000" b="1">
              <a:latin typeface="Helvetica Neue"/>
              <a:ea typeface="Helvetica Neue"/>
              <a:cs typeface="Helvetica Neue"/>
              <a:sym typeface="Helvetica Neue"/>
            </a:endParaRPr>
          </a:p>
        </p:txBody>
      </p:sp>
      <p:sp>
        <p:nvSpPr>
          <p:cNvPr id="689" name="Google Shape;689;p34"/>
          <p:cNvSpPr/>
          <p:nvPr/>
        </p:nvSpPr>
        <p:spPr>
          <a:xfrm>
            <a:off x="323726" y="1191925"/>
            <a:ext cx="2724300" cy="1706700"/>
          </a:xfrm>
          <a:prstGeom prst="roundRect">
            <a:avLst>
              <a:gd name="adj" fmla="val 882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500" b="1">
                <a:solidFill>
                  <a:srgbClr val="433833"/>
                </a:solidFill>
                <a:latin typeface="Helvetica Neue"/>
                <a:ea typeface="Helvetica Neue"/>
                <a:cs typeface="Helvetica Neue"/>
                <a:sym typeface="Helvetica Neue"/>
              </a:rPr>
              <a:t>System Performance</a:t>
            </a:r>
            <a:endParaRPr sz="15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Real-time vehicle detection with &lt;1 sec response time</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Smooth gate automation using QR authentication</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OLED displays show live parking status</a:t>
            </a:r>
            <a:endParaRPr sz="1200">
              <a:solidFill>
                <a:schemeClr val="dk1"/>
              </a:solidFill>
              <a:latin typeface="Helvetica Neue"/>
              <a:ea typeface="Helvetica Neue"/>
              <a:cs typeface="Helvetica Neue"/>
              <a:sym typeface="Helvetica Neue"/>
            </a:endParaRPr>
          </a:p>
        </p:txBody>
      </p:sp>
      <p:sp>
        <p:nvSpPr>
          <p:cNvPr id="690" name="Google Shape;690;p34"/>
          <p:cNvSpPr/>
          <p:nvPr/>
        </p:nvSpPr>
        <p:spPr>
          <a:xfrm>
            <a:off x="3210951" y="1191925"/>
            <a:ext cx="2724300" cy="1706700"/>
          </a:xfrm>
          <a:prstGeom prst="roundRect">
            <a:avLst>
              <a:gd name="adj" fmla="val 8823"/>
            </a:avLst>
          </a:prstGeom>
          <a:solidFill>
            <a:srgbClr val="EFEFEF"/>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500" b="1">
                <a:solidFill>
                  <a:srgbClr val="433833"/>
                </a:solidFill>
                <a:latin typeface="Helvetica Neue"/>
                <a:ea typeface="Helvetica Neue"/>
                <a:cs typeface="Helvetica Neue"/>
                <a:sym typeface="Helvetica Neue"/>
              </a:rPr>
              <a:t>Cloud &amp; Admin Efficiency</a:t>
            </a:r>
            <a:endParaRPr sz="15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Remote access to parking records and transaction logs</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Centralized dashboard for monitoring and reporting</a:t>
            </a:r>
            <a:endParaRPr sz="1200">
              <a:solidFill>
                <a:schemeClr val="dk1"/>
              </a:solidFill>
              <a:latin typeface="Helvetica Neue"/>
              <a:ea typeface="Helvetica Neue"/>
              <a:cs typeface="Helvetica Neue"/>
              <a:sym typeface="Helvetica Neue"/>
            </a:endParaRPr>
          </a:p>
        </p:txBody>
      </p:sp>
      <p:sp>
        <p:nvSpPr>
          <p:cNvPr id="691" name="Google Shape;691;p34"/>
          <p:cNvSpPr/>
          <p:nvPr/>
        </p:nvSpPr>
        <p:spPr>
          <a:xfrm>
            <a:off x="6098176" y="1191925"/>
            <a:ext cx="2724300" cy="1706700"/>
          </a:xfrm>
          <a:prstGeom prst="roundRect">
            <a:avLst>
              <a:gd name="adj" fmla="val 882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500" b="1">
                <a:solidFill>
                  <a:srgbClr val="433833"/>
                </a:solidFill>
                <a:latin typeface="Helvetica Neue"/>
                <a:ea typeface="Helvetica Neue"/>
                <a:cs typeface="Helvetica Neue"/>
                <a:sym typeface="Helvetica Neue"/>
              </a:rPr>
              <a:t>Security and Stability</a:t>
            </a:r>
            <a:endParaRPr sz="15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Encrypted QR codes prevent unauthorized access</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HTTPS and anomaly detection enhance data protection</a:t>
            </a:r>
            <a:endParaRPr sz="1200">
              <a:solidFill>
                <a:schemeClr val="dk1"/>
              </a:solidFill>
              <a:latin typeface="Helvetica Neue"/>
              <a:ea typeface="Helvetica Neue"/>
              <a:cs typeface="Helvetica Neue"/>
              <a:sym typeface="Helvetica Neue"/>
            </a:endParaRPr>
          </a:p>
        </p:txBody>
      </p:sp>
      <p:sp>
        <p:nvSpPr>
          <p:cNvPr id="692" name="Google Shape;692;p34"/>
          <p:cNvSpPr/>
          <p:nvPr/>
        </p:nvSpPr>
        <p:spPr>
          <a:xfrm>
            <a:off x="1767339" y="3037075"/>
            <a:ext cx="2724300" cy="1706700"/>
          </a:xfrm>
          <a:prstGeom prst="roundRect">
            <a:avLst>
              <a:gd name="adj" fmla="val 8823"/>
            </a:avLst>
          </a:prstGeom>
          <a:solidFill>
            <a:srgbClr val="EFEFEF"/>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500" b="1">
                <a:solidFill>
                  <a:srgbClr val="433833"/>
                </a:solidFill>
                <a:latin typeface="Helvetica Neue"/>
                <a:ea typeface="Helvetica Neue"/>
                <a:cs typeface="Helvetica Neue"/>
                <a:sym typeface="Helvetica Neue"/>
              </a:rPr>
              <a:t>User Experience</a:t>
            </a:r>
            <a:endParaRPr sz="15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Easy registration, real-time slot updates, secure digital payments</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Positive feedback for system speed and reliability</a:t>
            </a:r>
            <a:endParaRPr sz="1200">
              <a:solidFill>
                <a:schemeClr val="dk1"/>
              </a:solidFill>
              <a:latin typeface="Helvetica Neue"/>
              <a:ea typeface="Helvetica Neue"/>
              <a:cs typeface="Helvetica Neue"/>
              <a:sym typeface="Helvetica Neue"/>
            </a:endParaRPr>
          </a:p>
        </p:txBody>
      </p:sp>
      <p:sp>
        <p:nvSpPr>
          <p:cNvPr id="693" name="Google Shape;693;p34"/>
          <p:cNvSpPr/>
          <p:nvPr/>
        </p:nvSpPr>
        <p:spPr>
          <a:xfrm>
            <a:off x="4654564" y="3037075"/>
            <a:ext cx="2724300" cy="1706700"/>
          </a:xfrm>
          <a:prstGeom prst="roundRect">
            <a:avLst>
              <a:gd name="adj" fmla="val 882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500" b="1">
                <a:solidFill>
                  <a:srgbClr val="433833"/>
                </a:solidFill>
                <a:latin typeface="Helvetica Neue"/>
                <a:ea typeface="Helvetica Neue"/>
                <a:cs typeface="Helvetica Neue"/>
                <a:sym typeface="Helvetica Neue"/>
              </a:rPr>
              <a:t>Improvement Areas</a:t>
            </a:r>
            <a:endParaRPr sz="15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Occasional sync delays due to network issues</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Future updates: edge computing &amp; AI-based predictive analytics</a:t>
            </a:r>
            <a:endParaRPr sz="1200">
              <a:solidFill>
                <a:schemeClr val="dk1"/>
              </a:solidFill>
              <a:latin typeface="Helvetica Neue"/>
              <a:ea typeface="Helvetica Neue"/>
              <a:cs typeface="Helvetica Neue"/>
              <a:sym typeface="Helvetica Neue"/>
            </a:endParaRPr>
          </a:p>
        </p:txBody>
      </p:sp>
      <p:sp>
        <p:nvSpPr>
          <p:cNvPr id="694" name="Google Shape;694;p34"/>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95" name="Google Shape;695;p34"/>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96" name="Google Shape;696;p34"/>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97" name="Google Shape;697;p34"/>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698" name="Google Shape;698;p34"/>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699" name="Google Shape;699;p34"/>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700" name="Google Shape;700;p34"/>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701" name="Google Shape;701;p34"/>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16</a:t>
            </a:fld>
            <a:endParaRPr sz="600" i="0">
              <a:solidFill>
                <a:schemeClr val="dk1"/>
              </a:solidFill>
              <a:latin typeface="Helvetica Neue"/>
              <a:ea typeface="Helvetica Neue"/>
              <a:cs typeface="Helvetica Neue"/>
              <a:sym typeface="Helvetica Neue"/>
            </a:endParaRPr>
          </a:p>
        </p:txBody>
      </p:sp>
      <p:grpSp>
        <p:nvGrpSpPr>
          <p:cNvPr id="702" name="Google Shape;702;p34"/>
          <p:cNvGrpSpPr/>
          <p:nvPr/>
        </p:nvGrpSpPr>
        <p:grpSpPr>
          <a:xfrm>
            <a:off x="455780" y="2714136"/>
            <a:ext cx="2460192" cy="81779"/>
            <a:chOff x="486061" y="2676036"/>
            <a:chExt cx="2460192" cy="81779"/>
          </a:xfrm>
        </p:grpSpPr>
        <p:sp>
          <p:nvSpPr>
            <p:cNvPr id="703" name="Google Shape;703;p34"/>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704" name="Google Shape;704;p34"/>
            <p:cNvGrpSpPr/>
            <p:nvPr/>
          </p:nvGrpSpPr>
          <p:grpSpPr>
            <a:xfrm>
              <a:off x="486061" y="2676036"/>
              <a:ext cx="309878" cy="81779"/>
              <a:chOff x="467422" y="4492133"/>
              <a:chExt cx="350144" cy="92405"/>
            </a:xfrm>
          </p:grpSpPr>
          <p:sp>
            <p:nvSpPr>
              <p:cNvPr id="705" name="Google Shape;705;p3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06" name="Google Shape;706;p3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07" name="Google Shape;707;p3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708" name="Google Shape;708;p34"/>
            <p:cNvGrpSpPr/>
            <p:nvPr/>
          </p:nvGrpSpPr>
          <p:grpSpPr>
            <a:xfrm rot="10800000">
              <a:off x="2636375" y="2676036"/>
              <a:ext cx="309878" cy="81779"/>
              <a:chOff x="467422" y="4492133"/>
              <a:chExt cx="350144" cy="92405"/>
            </a:xfrm>
          </p:grpSpPr>
          <p:sp>
            <p:nvSpPr>
              <p:cNvPr id="709" name="Google Shape;709;p3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10" name="Google Shape;710;p3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11" name="Google Shape;711;p3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712" name="Google Shape;712;p34"/>
          <p:cNvGrpSpPr/>
          <p:nvPr/>
        </p:nvGrpSpPr>
        <p:grpSpPr>
          <a:xfrm>
            <a:off x="3343005" y="2714136"/>
            <a:ext cx="2460192" cy="81779"/>
            <a:chOff x="486061" y="2676036"/>
            <a:chExt cx="2460192" cy="81779"/>
          </a:xfrm>
        </p:grpSpPr>
        <p:sp>
          <p:nvSpPr>
            <p:cNvPr id="713" name="Google Shape;713;p34"/>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714" name="Google Shape;714;p34"/>
            <p:cNvGrpSpPr/>
            <p:nvPr/>
          </p:nvGrpSpPr>
          <p:grpSpPr>
            <a:xfrm>
              <a:off x="486061" y="2676036"/>
              <a:ext cx="309878" cy="81779"/>
              <a:chOff x="467422" y="4492133"/>
              <a:chExt cx="350144" cy="92405"/>
            </a:xfrm>
          </p:grpSpPr>
          <p:sp>
            <p:nvSpPr>
              <p:cNvPr id="715" name="Google Shape;715;p3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16" name="Google Shape;716;p3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17" name="Google Shape;717;p3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718" name="Google Shape;718;p34"/>
            <p:cNvGrpSpPr/>
            <p:nvPr/>
          </p:nvGrpSpPr>
          <p:grpSpPr>
            <a:xfrm rot="10800000">
              <a:off x="2636375" y="2676036"/>
              <a:ext cx="309878" cy="81779"/>
              <a:chOff x="467422" y="4492133"/>
              <a:chExt cx="350144" cy="92405"/>
            </a:xfrm>
          </p:grpSpPr>
          <p:sp>
            <p:nvSpPr>
              <p:cNvPr id="719" name="Google Shape;719;p3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20" name="Google Shape;720;p3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21" name="Google Shape;721;p3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722" name="Google Shape;722;p34"/>
          <p:cNvGrpSpPr/>
          <p:nvPr/>
        </p:nvGrpSpPr>
        <p:grpSpPr>
          <a:xfrm>
            <a:off x="6230230" y="2714136"/>
            <a:ext cx="2460192" cy="81779"/>
            <a:chOff x="486061" y="2676036"/>
            <a:chExt cx="2460192" cy="81779"/>
          </a:xfrm>
        </p:grpSpPr>
        <p:sp>
          <p:nvSpPr>
            <p:cNvPr id="723" name="Google Shape;723;p34"/>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724" name="Google Shape;724;p34"/>
            <p:cNvGrpSpPr/>
            <p:nvPr/>
          </p:nvGrpSpPr>
          <p:grpSpPr>
            <a:xfrm>
              <a:off x="486061" y="2676036"/>
              <a:ext cx="309878" cy="81779"/>
              <a:chOff x="467422" y="4492133"/>
              <a:chExt cx="350144" cy="92405"/>
            </a:xfrm>
          </p:grpSpPr>
          <p:sp>
            <p:nvSpPr>
              <p:cNvPr id="725" name="Google Shape;725;p3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26" name="Google Shape;726;p3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27" name="Google Shape;727;p3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728" name="Google Shape;728;p34"/>
            <p:cNvGrpSpPr/>
            <p:nvPr/>
          </p:nvGrpSpPr>
          <p:grpSpPr>
            <a:xfrm rot="10800000">
              <a:off x="2636375" y="2676036"/>
              <a:ext cx="309878" cy="81779"/>
              <a:chOff x="467422" y="4492133"/>
              <a:chExt cx="350144" cy="92405"/>
            </a:xfrm>
          </p:grpSpPr>
          <p:sp>
            <p:nvSpPr>
              <p:cNvPr id="729" name="Google Shape;729;p3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30" name="Google Shape;730;p3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31" name="Google Shape;731;p3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732" name="Google Shape;732;p34"/>
          <p:cNvGrpSpPr/>
          <p:nvPr/>
        </p:nvGrpSpPr>
        <p:grpSpPr>
          <a:xfrm>
            <a:off x="1899393" y="4575035"/>
            <a:ext cx="2460192" cy="81779"/>
            <a:chOff x="486061" y="2676036"/>
            <a:chExt cx="2460192" cy="81779"/>
          </a:xfrm>
        </p:grpSpPr>
        <p:sp>
          <p:nvSpPr>
            <p:cNvPr id="733" name="Google Shape;733;p34"/>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734" name="Google Shape;734;p34"/>
            <p:cNvGrpSpPr/>
            <p:nvPr/>
          </p:nvGrpSpPr>
          <p:grpSpPr>
            <a:xfrm>
              <a:off x="486061" y="2676036"/>
              <a:ext cx="309878" cy="81779"/>
              <a:chOff x="467422" y="4492133"/>
              <a:chExt cx="350144" cy="92405"/>
            </a:xfrm>
          </p:grpSpPr>
          <p:sp>
            <p:nvSpPr>
              <p:cNvPr id="735" name="Google Shape;735;p3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36" name="Google Shape;736;p3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37" name="Google Shape;737;p3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738" name="Google Shape;738;p34"/>
            <p:cNvGrpSpPr/>
            <p:nvPr/>
          </p:nvGrpSpPr>
          <p:grpSpPr>
            <a:xfrm rot="10800000">
              <a:off x="2636375" y="2676036"/>
              <a:ext cx="309878" cy="81779"/>
              <a:chOff x="467422" y="4492133"/>
              <a:chExt cx="350144" cy="92405"/>
            </a:xfrm>
          </p:grpSpPr>
          <p:sp>
            <p:nvSpPr>
              <p:cNvPr id="739" name="Google Shape;739;p3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40" name="Google Shape;740;p3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41" name="Google Shape;741;p3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742" name="Google Shape;742;p34"/>
          <p:cNvGrpSpPr/>
          <p:nvPr/>
        </p:nvGrpSpPr>
        <p:grpSpPr>
          <a:xfrm>
            <a:off x="4786618" y="4575035"/>
            <a:ext cx="2460192" cy="81779"/>
            <a:chOff x="486061" y="2676036"/>
            <a:chExt cx="2460192" cy="81779"/>
          </a:xfrm>
        </p:grpSpPr>
        <p:sp>
          <p:nvSpPr>
            <p:cNvPr id="743" name="Google Shape;743;p34"/>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744" name="Google Shape;744;p34"/>
            <p:cNvGrpSpPr/>
            <p:nvPr/>
          </p:nvGrpSpPr>
          <p:grpSpPr>
            <a:xfrm>
              <a:off x="486061" y="2676036"/>
              <a:ext cx="309878" cy="81779"/>
              <a:chOff x="467422" y="4492133"/>
              <a:chExt cx="350144" cy="92405"/>
            </a:xfrm>
          </p:grpSpPr>
          <p:sp>
            <p:nvSpPr>
              <p:cNvPr id="745" name="Google Shape;745;p3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46" name="Google Shape;746;p3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47" name="Google Shape;747;p3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748" name="Google Shape;748;p34"/>
            <p:cNvGrpSpPr/>
            <p:nvPr/>
          </p:nvGrpSpPr>
          <p:grpSpPr>
            <a:xfrm rot="10800000">
              <a:off x="2636375" y="2676036"/>
              <a:ext cx="309878" cy="81779"/>
              <a:chOff x="467422" y="4492133"/>
              <a:chExt cx="350144" cy="92405"/>
            </a:xfrm>
          </p:grpSpPr>
          <p:sp>
            <p:nvSpPr>
              <p:cNvPr id="749" name="Google Shape;749;p3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50" name="Google Shape;750;p3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51" name="Google Shape;751;p3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755"/>
        <p:cNvGrpSpPr/>
        <p:nvPr/>
      </p:nvGrpSpPr>
      <p:grpSpPr>
        <a:xfrm>
          <a:off x="0" y="0"/>
          <a:ext cx="0" cy="0"/>
          <a:chOff x="0" y="0"/>
          <a:chExt cx="0" cy="0"/>
        </a:xfrm>
      </p:grpSpPr>
      <p:pic>
        <p:nvPicPr>
          <p:cNvPr id="756" name="Google Shape;756;p3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757" name="Google Shape;757;p35"/>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58" name="Google Shape;758;p35"/>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59" name="Google Shape;759;p35"/>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60" name="Google Shape;760;p35"/>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61" name="Google Shape;761;p35"/>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762" name="Google Shape;762;p35"/>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763" name="Google Shape;763;p35"/>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764" name="Google Shape;764;p35"/>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17</a:t>
            </a:fld>
            <a:endParaRPr sz="600" i="0">
              <a:solidFill>
                <a:schemeClr val="dk1"/>
              </a:solidFill>
              <a:latin typeface="Helvetica Neue"/>
              <a:ea typeface="Helvetica Neue"/>
              <a:cs typeface="Helvetica Neue"/>
              <a:sym typeface="Helvetica Neue"/>
            </a:endParaRPr>
          </a:p>
        </p:txBody>
      </p:sp>
      <p:sp>
        <p:nvSpPr>
          <p:cNvPr id="765" name="Google Shape;765;p35"/>
          <p:cNvSpPr txBox="1">
            <a:spLocks noGrp="1"/>
          </p:cNvSpPr>
          <p:nvPr>
            <p:ph type="title" idx="4294967295"/>
          </p:nvPr>
        </p:nvSpPr>
        <p:spPr>
          <a:xfrm>
            <a:off x="322656" y="316353"/>
            <a:ext cx="8498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3600" b="1">
                <a:latin typeface="Helvetica Neue"/>
                <a:ea typeface="Helvetica Neue"/>
                <a:cs typeface="Helvetica Neue"/>
                <a:sym typeface="Helvetica Neue"/>
              </a:rPr>
              <a:t>Registration Process of Autopark</a:t>
            </a:r>
            <a:endParaRPr sz="3600" b="1">
              <a:latin typeface="Helvetica Neue"/>
              <a:ea typeface="Helvetica Neue"/>
              <a:cs typeface="Helvetica Neue"/>
              <a:sym typeface="Helvetica Neue"/>
            </a:endParaRPr>
          </a:p>
        </p:txBody>
      </p:sp>
      <p:pic>
        <p:nvPicPr>
          <p:cNvPr id="766" name="Google Shape;766;p35"/>
          <p:cNvPicPr preferRelativeResize="0"/>
          <p:nvPr/>
        </p:nvPicPr>
        <p:blipFill>
          <a:blip r:embed="rId5">
            <a:alphaModFix/>
          </a:blip>
          <a:stretch>
            <a:fillRect/>
          </a:stretch>
        </p:blipFill>
        <p:spPr>
          <a:xfrm>
            <a:off x="1090125" y="832875"/>
            <a:ext cx="7300125" cy="3980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770"/>
        <p:cNvGrpSpPr/>
        <p:nvPr/>
      </p:nvGrpSpPr>
      <p:grpSpPr>
        <a:xfrm>
          <a:off x="0" y="0"/>
          <a:ext cx="0" cy="0"/>
          <a:chOff x="0" y="0"/>
          <a:chExt cx="0" cy="0"/>
        </a:xfrm>
      </p:grpSpPr>
      <p:pic>
        <p:nvPicPr>
          <p:cNvPr id="771" name="Google Shape;771;p3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772" name="Google Shape;772;p36"/>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73" name="Google Shape;773;p36"/>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74" name="Google Shape;774;p36"/>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75" name="Google Shape;775;p36"/>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76" name="Google Shape;776;p36"/>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777" name="Google Shape;777;p36"/>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778" name="Google Shape;778;p36"/>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779" name="Google Shape;779;p36"/>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18</a:t>
            </a:fld>
            <a:endParaRPr sz="600" i="0">
              <a:solidFill>
                <a:schemeClr val="dk1"/>
              </a:solidFill>
              <a:latin typeface="Helvetica Neue"/>
              <a:ea typeface="Helvetica Neue"/>
              <a:cs typeface="Helvetica Neue"/>
              <a:sym typeface="Helvetica Neue"/>
            </a:endParaRPr>
          </a:p>
        </p:txBody>
      </p:sp>
      <p:sp>
        <p:nvSpPr>
          <p:cNvPr id="780" name="Google Shape;780;p36"/>
          <p:cNvSpPr txBox="1">
            <a:spLocks noGrp="1"/>
          </p:cNvSpPr>
          <p:nvPr>
            <p:ph type="title" idx="4294967295"/>
          </p:nvPr>
        </p:nvSpPr>
        <p:spPr>
          <a:xfrm>
            <a:off x="322656" y="316353"/>
            <a:ext cx="8498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3600" b="1">
                <a:latin typeface="Helvetica Neue"/>
                <a:ea typeface="Helvetica Neue"/>
                <a:cs typeface="Helvetica Neue"/>
                <a:sym typeface="Helvetica Neue"/>
              </a:rPr>
              <a:t>Email Verification Process of Autopark</a:t>
            </a:r>
            <a:endParaRPr sz="3600" b="1">
              <a:latin typeface="Helvetica Neue"/>
              <a:ea typeface="Helvetica Neue"/>
              <a:cs typeface="Helvetica Neue"/>
              <a:sym typeface="Helvetica Neue"/>
            </a:endParaRPr>
          </a:p>
        </p:txBody>
      </p:sp>
      <p:pic>
        <p:nvPicPr>
          <p:cNvPr id="781" name="Google Shape;781;p36"/>
          <p:cNvPicPr preferRelativeResize="0"/>
          <p:nvPr/>
        </p:nvPicPr>
        <p:blipFill>
          <a:blip r:embed="rId5">
            <a:alphaModFix/>
          </a:blip>
          <a:stretch>
            <a:fillRect/>
          </a:stretch>
        </p:blipFill>
        <p:spPr>
          <a:xfrm>
            <a:off x="1226275" y="911850"/>
            <a:ext cx="6691450" cy="3874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785"/>
        <p:cNvGrpSpPr/>
        <p:nvPr/>
      </p:nvGrpSpPr>
      <p:grpSpPr>
        <a:xfrm>
          <a:off x="0" y="0"/>
          <a:ext cx="0" cy="0"/>
          <a:chOff x="0" y="0"/>
          <a:chExt cx="0" cy="0"/>
        </a:xfrm>
      </p:grpSpPr>
      <p:pic>
        <p:nvPicPr>
          <p:cNvPr id="786" name="Google Shape;786;p3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787" name="Google Shape;787;p37"/>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88" name="Google Shape;788;p37"/>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89" name="Google Shape;789;p37"/>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90" name="Google Shape;790;p37"/>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791" name="Google Shape;791;p37"/>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792" name="Google Shape;792;p37"/>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793" name="Google Shape;793;p37"/>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794" name="Google Shape;794;p37"/>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19</a:t>
            </a:fld>
            <a:endParaRPr sz="600" i="0">
              <a:solidFill>
                <a:schemeClr val="dk1"/>
              </a:solidFill>
              <a:latin typeface="Helvetica Neue"/>
              <a:ea typeface="Helvetica Neue"/>
              <a:cs typeface="Helvetica Neue"/>
              <a:sym typeface="Helvetica Neue"/>
            </a:endParaRPr>
          </a:p>
        </p:txBody>
      </p:sp>
      <p:sp>
        <p:nvSpPr>
          <p:cNvPr id="795" name="Google Shape;795;p37"/>
          <p:cNvSpPr txBox="1">
            <a:spLocks noGrp="1"/>
          </p:cNvSpPr>
          <p:nvPr>
            <p:ph type="title" idx="4294967295"/>
          </p:nvPr>
        </p:nvSpPr>
        <p:spPr>
          <a:xfrm>
            <a:off x="322656" y="316353"/>
            <a:ext cx="8498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3600" b="1">
                <a:latin typeface="Helvetica Neue"/>
                <a:ea typeface="Helvetica Neue"/>
                <a:cs typeface="Helvetica Neue"/>
                <a:sym typeface="Helvetica Neue"/>
              </a:rPr>
              <a:t>Login to Autopark</a:t>
            </a:r>
            <a:endParaRPr sz="3600" b="1">
              <a:latin typeface="Helvetica Neue"/>
              <a:ea typeface="Helvetica Neue"/>
              <a:cs typeface="Helvetica Neue"/>
              <a:sym typeface="Helvetica Neue"/>
            </a:endParaRPr>
          </a:p>
        </p:txBody>
      </p:sp>
      <p:pic>
        <p:nvPicPr>
          <p:cNvPr id="796" name="Google Shape;796;p37"/>
          <p:cNvPicPr preferRelativeResize="0"/>
          <p:nvPr/>
        </p:nvPicPr>
        <p:blipFill>
          <a:blip r:embed="rId5">
            <a:alphaModFix/>
          </a:blip>
          <a:stretch>
            <a:fillRect/>
          </a:stretch>
        </p:blipFill>
        <p:spPr>
          <a:xfrm>
            <a:off x="2382925" y="913700"/>
            <a:ext cx="4394875" cy="3899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6" name="Google Shape;106;p20"/>
          <p:cNvSpPr txBox="1">
            <a:spLocks noGrp="1"/>
          </p:cNvSpPr>
          <p:nvPr>
            <p:ph type="title" idx="4294967295"/>
          </p:nvPr>
        </p:nvSpPr>
        <p:spPr>
          <a:xfrm>
            <a:off x="322656" y="1073553"/>
            <a:ext cx="8498700" cy="33864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None/>
            </a:pPr>
            <a:r>
              <a:rPr lang="en-GB" sz="2000">
                <a:latin typeface="Helvetica Neue"/>
                <a:ea typeface="Helvetica Neue"/>
                <a:cs typeface="Helvetica Neue"/>
                <a:sym typeface="Helvetica Neue"/>
              </a:rPr>
              <a:t>Urban parking congestion, largely driven by rising vehicle density, causes over 30% of city traffic and results in significant economic losses due to fuel waste and delays. Existing systems relying on manual management or RFID face issues like inefficiency, human error, and security risks. To tackle this, we developed </a:t>
            </a:r>
            <a:r>
              <a:rPr lang="en-GB" sz="2000" b="1">
                <a:latin typeface="Helvetica Neue"/>
                <a:ea typeface="Helvetica Neue"/>
                <a:cs typeface="Helvetica Neue"/>
                <a:sym typeface="Helvetica Neue"/>
              </a:rPr>
              <a:t>AUTOPARK</a:t>
            </a:r>
            <a:r>
              <a:rPr lang="en-GB" sz="2000">
                <a:latin typeface="Helvetica Neue"/>
                <a:ea typeface="Helvetica Neue"/>
                <a:cs typeface="Helvetica Neue"/>
                <a:sym typeface="Helvetica Neue"/>
              </a:rPr>
              <a:t>—an IoT-powered smart parking system designed for seamless vehicle authentication, real-time slot tracking, and contactless payments. </a:t>
            </a:r>
            <a:r>
              <a:rPr lang="en-GB" sz="2000" b="1">
                <a:latin typeface="Helvetica Neue"/>
                <a:ea typeface="Helvetica Neue"/>
                <a:cs typeface="Helvetica Neue"/>
                <a:sym typeface="Helvetica Neue"/>
              </a:rPr>
              <a:t>AUTOPARK </a:t>
            </a:r>
            <a:r>
              <a:rPr lang="en-GB" sz="2000">
                <a:latin typeface="Helvetica Neue"/>
                <a:ea typeface="Helvetica Neue"/>
                <a:cs typeface="Helvetica Neue"/>
                <a:sym typeface="Helvetica Neue"/>
              </a:rPr>
              <a:t>enhances security, automates operations, and improves space utilization, making it ideal for scalable deployment in smart cities. This project not only delivered technical improvements but also strengthened our skills in teamwork, problem-solving, and project execution.</a:t>
            </a:r>
            <a:endParaRPr sz="2000">
              <a:latin typeface="Helvetica Neue"/>
              <a:ea typeface="Helvetica Neue"/>
              <a:cs typeface="Helvetica Neue"/>
              <a:sym typeface="Helvetica Neue"/>
            </a:endParaRPr>
          </a:p>
        </p:txBody>
      </p:sp>
      <p:sp>
        <p:nvSpPr>
          <p:cNvPr id="107" name="Google Shape;107;p20"/>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08" name="Google Shape;108;p20"/>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09" name="Google Shape;109;p20"/>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10" name="Google Shape;110;p20"/>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11" name="Google Shape;111;p20"/>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112" name="Google Shape;112;p20"/>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113" name="Google Shape;113;p20"/>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Abstract</a:t>
            </a:r>
            <a:endParaRPr sz="4000" b="1">
              <a:latin typeface="Helvetica Neue"/>
              <a:ea typeface="Helvetica Neue"/>
              <a:cs typeface="Helvetica Neue"/>
              <a:sym typeface="Helvetica Neue"/>
            </a:endParaRPr>
          </a:p>
        </p:txBody>
      </p:sp>
      <p:sp>
        <p:nvSpPr>
          <p:cNvPr id="114" name="Google Shape;114;p20"/>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115" name="Google Shape;115;p20"/>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2</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800"/>
        <p:cNvGrpSpPr/>
        <p:nvPr/>
      </p:nvGrpSpPr>
      <p:grpSpPr>
        <a:xfrm>
          <a:off x="0" y="0"/>
          <a:ext cx="0" cy="0"/>
          <a:chOff x="0" y="0"/>
          <a:chExt cx="0" cy="0"/>
        </a:xfrm>
      </p:grpSpPr>
      <p:pic>
        <p:nvPicPr>
          <p:cNvPr id="801" name="Google Shape;801;p3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02" name="Google Shape;802;p38"/>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03" name="Google Shape;803;p38"/>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04" name="Google Shape;804;p38"/>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05" name="Google Shape;805;p38"/>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06" name="Google Shape;806;p38"/>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807" name="Google Shape;807;p38"/>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808" name="Google Shape;808;p38"/>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809" name="Google Shape;809;p38"/>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20</a:t>
            </a:fld>
            <a:endParaRPr sz="600" i="0">
              <a:solidFill>
                <a:schemeClr val="dk1"/>
              </a:solidFill>
              <a:latin typeface="Helvetica Neue"/>
              <a:ea typeface="Helvetica Neue"/>
              <a:cs typeface="Helvetica Neue"/>
              <a:sym typeface="Helvetica Neue"/>
            </a:endParaRPr>
          </a:p>
        </p:txBody>
      </p:sp>
      <p:sp>
        <p:nvSpPr>
          <p:cNvPr id="810" name="Google Shape;810;p38"/>
          <p:cNvSpPr txBox="1">
            <a:spLocks noGrp="1"/>
          </p:cNvSpPr>
          <p:nvPr>
            <p:ph type="title" idx="4294967295"/>
          </p:nvPr>
        </p:nvSpPr>
        <p:spPr>
          <a:xfrm>
            <a:off x="322656" y="316353"/>
            <a:ext cx="8498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3600" b="1">
                <a:latin typeface="Helvetica Neue"/>
                <a:ea typeface="Helvetica Neue"/>
                <a:cs typeface="Helvetica Neue"/>
                <a:sym typeface="Helvetica Neue"/>
              </a:rPr>
              <a:t>Autopark Log Entry Page</a:t>
            </a:r>
            <a:endParaRPr sz="3600" b="1">
              <a:latin typeface="Helvetica Neue"/>
              <a:ea typeface="Helvetica Neue"/>
              <a:cs typeface="Helvetica Neue"/>
              <a:sym typeface="Helvetica Neue"/>
            </a:endParaRPr>
          </a:p>
        </p:txBody>
      </p:sp>
      <p:pic>
        <p:nvPicPr>
          <p:cNvPr id="811" name="Google Shape;811;p38"/>
          <p:cNvPicPr preferRelativeResize="0"/>
          <p:nvPr/>
        </p:nvPicPr>
        <p:blipFill>
          <a:blip r:embed="rId5">
            <a:alphaModFix/>
          </a:blip>
          <a:stretch>
            <a:fillRect/>
          </a:stretch>
        </p:blipFill>
        <p:spPr>
          <a:xfrm>
            <a:off x="1570825" y="921400"/>
            <a:ext cx="6002351" cy="3891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815"/>
        <p:cNvGrpSpPr/>
        <p:nvPr/>
      </p:nvGrpSpPr>
      <p:grpSpPr>
        <a:xfrm>
          <a:off x="0" y="0"/>
          <a:ext cx="0" cy="0"/>
          <a:chOff x="0" y="0"/>
          <a:chExt cx="0" cy="0"/>
        </a:xfrm>
      </p:grpSpPr>
      <p:pic>
        <p:nvPicPr>
          <p:cNvPr id="816" name="Google Shape;816;p3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17" name="Google Shape;817;p39"/>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18" name="Google Shape;818;p39"/>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19" name="Google Shape;819;p39"/>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20" name="Google Shape;820;p39"/>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21" name="Google Shape;821;p39"/>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822" name="Google Shape;822;p39"/>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823" name="Google Shape;823;p39"/>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824" name="Google Shape;824;p39"/>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21</a:t>
            </a:fld>
            <a:endParaRPr sz="600" i="0">
              <a:solidFill>
                <a:schemeClr val="dk1"/>
              </a:solidFill>
              <a:latin typeface="Helvetica Neue"/>
              <a:ea typeface="Helvetica Neue"/>
              <a:cs typeface="Helvetica Neue"/>
              <a:sym typeface="Helvetica Neue"/>
            </a:endParaRPr>
          </a:p>
        </p:txBody>
      </p:sp>
      <p:sp>
        <p:nvSpPr>
          <p:cNvPr id="825" name="Google Shape;825;p39"/>
          <p:cNvSpPr txBox="1">
            <a:spLocks noGrp="1"/>
          </p:cNvSpPr>
          <p:nvPr>
            <p:ph type="title" idx="4294967295"/>
          </p:nvPr>
        </p:nvSpPr>
        <p:spPr>
          <a:xfrm>
            <a:off x="322656" y="316353"/>
            <a:ext cx="8498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3600" b="1">
                <a:latin typeface="Helvetica Neue"/>
                <a:ea typeface="Helvetica Neue"/>
                <a:cs typeface="Helvetica Neue"/>
                <a:sym typeface="Helvetica Neue"/>
              </a:rPr>
              <a:t>Autopark Log Exit Page</a:t>
            </a:r>
            <a:endParaRPr sz="3600" b="1">
              <a:latin typeface="Helvetica Neue"/>
              <a:ea typeface="Helvetica Neue"/>
              <a:cs typeface="Helvetica Neue"/>
              <a:sym typeface="Helvetica Neue"/>
            </a:endParaRPr>
          </a:p>
        </p:txBody>
      </p:sp>
      <p:pic>
        <p:nvPicPr>
          <p:cNvPr id="826" name="Google Shape;826;p39"/>
          <p:cNvPicPr preferRelativeResize="0"/>
          <p:nvPr/>
        </p:nvPicPr>
        <p:blipFill>
          <a:blip r:embed="rId5">
            <a:alphaModFix/>
          </a:blip>
          <a:stretch>
            <a:fillRect/>
          </a:stretch>
        </p:blipFill>
        <p:spPr>
          <a:xfrm>
            <a:off x="1646600" y="870450"/>
            <a:ext cx="6187149" cy="3942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830"/>
        <p:cNvGrpSpPr/>
        <p:nvPr/>
      </p:nvGrpSpPr>
      <p:grpSpPr>
        <a:xfrm>
          <a:off x="0" y="0"/>
          <a:ext cx="0" cy="0"/>
          <a:chOff x="0" y="0"/>
          <a:chExt cx="0" cy="0"/>
        </a:xfrm>
      </p:grpSpPr>
      <p:pic>
        <p:nvPicPr>
          <p:cNvPr id="831" name="Google Shape;831;p4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2" name="Google Shape;832;p40"/>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33" name="Google Shape;833;p40"/>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34" name="Google Shape;834;p40"/>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35" name="Google Shape;835;p40"/>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36" name="Google Shape;836;p40"/>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837" name="Google Shape;837;p40"/>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838" name="Google Shape;838;p40"/>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839" name="Google Shape;839;p40"/>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22</a:t>
            </a:fld>
            <a:endParaRPr sz="600" i="0">
              <a:solidFill>
                <a:schemeClr val="dk1"/>
              </a:solidFill>
              <a:latin typeface="Helvetica Neue"/>
              <a:ea typeface="Helvetica Neue"/>
              <a:cs typeface="Helvetica Neue"/>
              <a:sym typeface="Helvetica Neue"/>
            </a:endParaRPr>
          </a:p>
        </p:txBody>
      </p:sp>
      <p:sp>
        <p:nvSpPr>
          <p:cNvPr id="840" name="Google Shape;840;p40"/>
          <p:cNvSpPr txBox="1">
            <a:spLocks noGrp="1"/>
          </p:cNvSpPr>
          <p:nvPr>
            <p:ph type="title" idx="4294967295"/>
          </p:nvPr>
        </p:nvSpPr>
        <p:spPr>
          <a:xfrm>
            <a:off x="322656" y="316353"/>
            <a:ext cx="8498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3600" b="1">
                <a:latin typeface="Helvetica Neue"/>
                <a:ea typeface="Helvetica Neue"/>
                <a:cs typeface="Helvetica Neue"/>
                <a:sym typeface="Helvetica Neue"/>
              </a:rPr>
              <a:t>Autopark Admin Interface</a:t>
            </a:r>
            <a:endParaRPr sz="3600" b="1">
              <a:latin typeface="Helvetica Neue"/>
              <a:ea typeface="Helvetica Neue"/>
              <a:cs typeface="Helvetica Neue"/>
              <a:sym typeface="Helvetica Neue"/>
            </a:endParaRPr>
          </a:p>
        </p:txBody>
      </p:sp>
      <p:pic>
        <p:nvPicPr>
          <p:cNvPr id="841" name="Google Shape;841;p40"/>
          <p:cNvPicPr preferRelativeResize="0"/>
          <p:nvPr/>
        </p:nvPicPr>
        <p:blipFill rotWithShape="1">
          <a:blip r:embed="rId5">
            <a:alphaModFix/>
          </a:blip>
          <a:srcRect b="-8660"/>
          <a:stretch/>
        </p:blipFill>
        <p:spPr>
          <a:xfrm>
            <a:off x="896551" y="918100"/>
            <a:ext cx="7350900" cy="4145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845"/>
        <p:cNvGrpSpPr/>
        <p:nvPr/>
      </p:nvGrpSpPr>
      <p:grpSpPr>
        <a:xfrm>
          <a:off x="0" y="0"/>
          <a:ext cx="0" cy="0"/>
          <a:chOff x="0" y="0"/>
          <a:chExt cx="0" cy="0"/>
        </a:xfrm>
      </p:grpSpPr>
      <p:pic>
        <p:nvPicPr>
          <p:cNvPr id="846" name="Google Shape;846;p4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47" name="Google Shape;847;p41"/>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48" name="Google Shape;848;p41"/>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49" name="Google Shape;849;p41"/>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50" name="Google Shape;850;p41"/>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51" name="Google Shape;851;p41"/>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852" name="Google Shape;852;p41"/>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853" name="Google Shape;853;p41"/>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854" name="Google Shape;854;p41"/>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23</a:t>
            </a:fld>
            <a:endParaRPr sz="600" i="0">
              <a:solidFill>
                <a:schemeClr val="dk1"/>
              </a:solidFill>
              <a:latin typeface="Helvetica Neue"/>
              <a:ea typeface="Helvetica Neue"/>
              <a:cs typeface="Helvetica Neue"/>
              <a:sym typeface="Helvetica Neue"/>
            </a:endParaRPr>
          </a:p>
        </p:txBody>
      </p:sp>
      <p:sp>
        <p:nvSpPr>
          <p:cNvPr id="855" name="Google Shape;855;p41"/>
          <p:cNvSpPr txBox="1">
            <a:spLocks noGrp="1"/>
          </p:cNvSpPr>
          <p:nvPr>
            <p:ph type="title" idx="4294967295"/>
          </p:nvPr>
        </p:nvSpPr>
        <p:spPr>
          <a:xfrm>
            <a:off x="322656" y="316353"/>
            <a:ext cx="8498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3600" b="1">
                <a:latin typeface="Helvetica Neue"/>
                <a:ea typeface="Helvetica Neue"/>
                <a:cs typeface="Helvetica Neue"/>
                <a:sym typeface="Helvetica Neue"/>
              </a:rPr>
              <a:t>Autopark Payment Gateway</a:t>
            </a:r>
            <a:endParaRPr sz="3600" b="1">
              <a:latin typeface="Helvetica Neue"/>
              <a:ea typeface="Helvetica Neue"/>
              <a:cs typeface="Helvetica Neue"/>
              <a:sym typeface="Helvetica Neue"/>
            </a:endParaRPr>
          </a:p>
        </p:txBody>
      </p:sp>
      <p:pic>
        <p:nvPicPr>
          <p:cNvPr id="856" name="Google Shape;856;p41"/>
          <p:cNvPicPr preferRelativeResize="0"/>
          <p:nvPr/>
        </p:nvPicPr>
        <p:blipFill>
          <a:blip r:embed="rId5">
            <a:alphaModFix/>
          </a:blip>
          <a:stretch>
            <a:fillRect/>
          </a:stretch>
        </p:blipFill>
        <p:spPr>
          <a:xfrm>
            <a:off x="1719825" y="870450"/>
            <a:ext cx="6040699" cy="39426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860"/>
        <p:cNvGrpSpPr/>
        <p:nvPr/>
      </p:nvGrpSpPr>
      <p:grpSpPr>
        <a:xfrm>
          <a:off x="0" y="0"/>
          <a:ext cx="0" cy="0"/>
          <a:chOff x="0" y="0"/>
          <a:chExt cx="0" cy="0"/>
        </a:xfrm>
      </p:grpSpPr>
      <p:pic>
        <p:nvPicPr>
          <p:cNvPr id="861" name="Google Shape;861;p4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62" name="Google Shape;862;p42"/>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63" name="Google Shape;863;p42"/>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64" name="Google Shape;864;p42"/>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65" name="Google Shape;865;p42"/>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866" name="Google Shape;866;p42"/>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867" name="Google Shape;867;p42"/>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868" name="Google Shape;868;p42"/>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869" name="Google Shape;869;p42"/>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24</a:t>
            </a:fld>
            <a:endParaRPr sz="600" i="0">
              <a:solidFill>
                <a:schemeClr val="dk1"/>
              </a:solidFill>
              <a:latin typeface="Helvetica Neue"/>
              <a:ea typeface="Helvetica Neue"/>
              <a:cs typeface="Helvetica Neue"/>
              <a:sym typeface="Helvetica Neue"/>
            </a:endParaRPr>
          </a:p>
        </p:txBody>
      </p:sp>
      <p:sp>
        <p:nvSpPr>
          <p:cNvPr id="870" name="Google Shape;870;p42"/>
          <p:cNvSpPr txBox="1">
            <a:spLocks noGrp="1"/>
          </p:cNvSpPr>
          <p:nvPr>
            <p:ph type="title" idx="4294967295"/>
          </p:nvPr>
        </p:nvSpPr>
        <p:spPr>
          <a:xfrm>
            <a:off x="322656" y="316353"/>
            <a:ext cx="84987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3600" b="1">
                <a:latin typeface="Helvetica Neue"/>
                <a:ea typeface="Helvetica Neue"/>
                <a:cs typeface="Helvetica Neue"/>
                <a:sym typeface="Helvetica Neue"/>
              </a:rPr>
              <a:t>Prototype Illustration</a:t>
            </a:r>
            <a:endParaRPr sz="3600" b="1">
              <a:latin typeface="Helvetica Neue"/>
              <a:ea typeface="Helvetica Neue"/>
              <a:cs typeface="Helvetica Neue"/>
              <a:sym typeface="Helvetica Neue"/>
            </a:endParaRPr>
          </a:p>
        </p:txBody>
      </p:sp>
      <p:pic>
        <p:nvPicPr>
          <p:cNvPr id="871" name="Google Shape;871;p42"/>
          <p:cNvPicPr preferRelativeResize="0"/>
          <p:nvPr/>
        </p:nvPicPr>
        <p:blipFill>
          <a:blip r:embed="rId5">
            <a:alphaModFix/>
          </a:blip>
          <a:stretch>
            <a:fillRect/>
          </a:stretch>
        </p:blipFill>
        <p:spPr>
          <a:xfrm>
            <a:off x="1525688" y="911850"/>
            <a:ext cx="6428977" cy="3901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875"/>
        <p:cNvGrpSpPr/>
        <p:nvPr/>
      </p:nvGrpSpPr>
      <p:grpSpPr>
        <a:xfrm>
          <a:off x="0" y="0"/>
          <a:ext cx="0" cy="0"/>
          <a:chOff x="0" y="0"/>
          <a:chExt cx="0" cy="0"/>
        </a:xfrm>
      </p:grpSpPr>
      <p:pic>
        <p:nvPicPr>
          <p:cNvPr id="876" name="Google Shape;876;p4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77" name="Google Shape;877;p43"/>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Challenges and limitations</a:t>
            </a:r>
            <a:endParaRPr sz="4000" b="1">
              <a:latin typeface="Helvetica Neue"/>
              <a:ea typeface="Helvetica Neue"/>
              <a:cs typeface="Helvetica Neue"/>
              <a:sym typeface="Helvetica Neue"/>
            </a:endParaRPr>
          </a:p>
        </p:txBody>
      </p:sp>
      <p:grpSp>
        <p:nvGrpSpPr>
          <p:cNvPr id="878" name="Google Shape;878;p43"/>
          <p:cNvGrpSpPr/>
          <p:nvPr/>
        </p:nvGrpSpPr>
        <p:grpSpPr>
          <a:xfrm>
            <a:off x="330725" y="2208242"/>
            <a:ext cx="8490591" cy="885600"/>
            <a:chOff x="330725" y="2096004"/>
            <a:chExt cx="8490591" cy="885600"/>
          </a:xfrm>
        </p:grpSpPr>
        <p:sp>
          <p:nvSpPr>
            <p:cNvPr id="879" name="Google Shape;879;p43"/>
            <p:cNvSpPr/>
            <p:nvPr/>
          </p:nvSpPr>
          <p:spPr>
            <a:xfrm>
              <a:off x="4201376" y="2096243"/>
              <a:ext cx="296315" cy="25882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880" name="Google Shape;880;p43"/>
            <p:cNvSpPr/>
            <p:nvPr/>
          </p:nvSpPr>
          <p:spPr>
            <a:xfrm>
              <a:off x="493450" y="2096004"/>
              <a:ext cx="3811336" cy="259305"/>
            </a:xfrm>
            <a:prstGeom prst="roundRect">
              <a:avLst>
                <a:gd name="adj" fmla="val 5781"/>
              </a:avLst>
            </a:prstGeom>
            <a:solidFill>
              <a:srgbClr val="F3F3F3"/>
            </a:solidFill>
            <a:ln>
              <a:noFill/>
            </a:ln>
          </p:spPr>
          <p:txBody>
            <a:bodyPr spcFirstLastPara="1" wrap="square" lIns="216000" tIns="72000" rIns="72000" bIns="72000" anchor="ctr" anchorCtr="0">
              <a:noAutofit/>
            </a:bodyPr>
            <a:lstStyle/>
            <a:p>
              <a:pPr marL="0" lvl="0" indent="0" algn="l" rtl="0">
                <a:lnSpc>
                  <a:spcPct val="100000"/>
                </a:lnSpc>
                <a:spcBef>
                  <a:spcPts val="0"/>
                </a:spcBef>
                <a:spcAft>
                  <a:spcPts val="0"/>
                </a:spcAft>
                <a:buNone/>
              </a:pPr>
              <a:r>
                <a:rPr lang="en-GB" sz="1600" b="1">
                  <a:solidFill>
                    <a:schemeClr val="dk1"/>
                  </a:solidFill>
                  <a:latin typeface="Helvetica Neue"/>
                  <a:ea typeface="Helvetica Neue"/>
                  <a:cs typeface="Helvetica Neue"/>
                  <a:sym typeface="Helvetica Neue"/>
                </a:rPr>
                <a:t>Network Reliability &amp; Latency</a:t>
              </a:r>
              <a:endParaRPr sz="1600" b="1">
                <a:solidFill>
                  <a:schemeClr val="dk1"/>
                </a:solidFill>
                <a:latin typeface="Helvetica Neue"/>
                <a:ea typeface="Helvetica Neue"/>
                <a:cs typeface="Helvetica Neue"/>
                <a:sym typeface="Helvetica Neue"/>
              </a:endParaRPr>
            </a:p>
          </p:txBody>
        </p:sp>
        <p:sp>
          <p:nvSpPr>
            <p:cNvPr id="881" name="Google Shape;881;p43"/>
            <p:cNvSpPr/>
            <p:nvPr/>
          </p:nvSpPr>
          <p:spPr>
            <a:xfrm>
              <a:off x="330754" y="2096018"/>
              <a:ext cx="296315" cy="25882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000" b="1">
                  <a:solidFill>
                    <a:schemeClr val="lt1"/>
                  </a:solidFill>
                  <a:latin typeface="Helvetica Neue"/>
                  <a:ea typeface="Helvetica Neue"/>
                  <a:cs typeface="Helvetica Neue"/>
                  <a:sym typeface="Helvetica Neue"/>
                </a:rPr>
                <a:t>02</a:t>
              </a:r>
              <a:endParaRPr sz="1000" b="1">
                <a:solidFill>
                  <a:schemeClr val="lt1"/>
                </a:solidFill>
                <a:latin typeface="Helvetica Neue"/>
                <a:ea typeface="Helvetica Neue"/>
                <a:cs typeface="Helvetica Neue"/>
                <a:sym typeface="Helvetica Neue"/>
              </a:endParaRPr>
            </a:p>
          </p:txBody>
        </p:sp>
        <p:sp>
          <p:nvSpPr>
            <p:cNvPr id="882" name="Google Shape;882;p43"/>
            <p:cNvSpPr txBox="1"/>
            <p:nvPr/>
          </p:nvSpPr>
          <p:spPr>
            <a:xfrm>
              <a:off x="330725" y="2427504"/>
              <a:ext cx="41670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200" b="1">
                  <a:solidFill>
                    <a:srgbClr val="E0301E"/>
                  </a:solidFill>
                  <a:latin typeface="Helvetica Neue"/>
                  <a:ea typeface="Helvetica Neue"/>
                  <a:cs typeface="Helvetica Neue"/>
                  <a:sym typeface="Helvetica Neue"/>
                </a:rPr>
                <a:t>Challenge:</a:t>
              </a:r>
              <a:r>
                <a:rPr lang="en-GB" sz="1200">
                  <a:solidFill>
                    <a:schemeClr val="dk1"/>
                  </a:solidFill>
                  <a:latin typeface="Helvetica Neue"/>
                  <a:ea typeface="Helvetica Neue"/>
                  <a:cs typeface="Helvetica Neue"/>
                  <a:sym typeface="Helvetica Neue"/>
                </a:rPr>
                <a:t> Unstable Wi-Fi, latency issues</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b="1">
                  <a:solidFill>
                    <a:srgbClr val="E0301E"/>
                  </a:solidFill>
                  <a:latin typeface="Helvetica Neue"/>
                  <a:ea typeface="Helvetica Neue"/>
                  <a:cs typeface="Helvetica Neue"/>
                  <a:sym typeface="Helvetica Neue"/>
                </a:rPr>
                <a:t>Implementation:</a:t>
              </a:r>
              <a:r>
                <a:rPr lang="en-GB" sz="1200">
                  <a:solidFill>
                    <a:srgbClr val="E0301E"/>
                  </a:solidFill>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Use of mesh networks &amp; hybrid communication models</a:t>
              </a:r>
              <a:endParaRPr sz="1200">
                <a:solidFill>
                  <a:schemeClr val="dk1"/>
                </a:solidFill>
                <a:latin typeface="Helvetica Neue"/>
                <a:ea typeface="Helvetica Neue"/>
                <a:cs typeface="Helvetica Neue"/>
                <a:sym typeface="Helvetica Neue"/>
              </a:endParaRPr>
            </a:p>
          </p:txBody>
        </p:sp>
        <p:sp>
          <p:nvSpPr>
            <p:cNvPr id="883" name="Google Shape;883;p43"/>
            <p:cNvSpPr/>
            <p:nvPr/>
          </p:nvSpPr>
          <p:spPr>
            <a:xfrm>
              <a:off x="8524966" y="2096243"/>
              <a:ext cx="296315" cy="25882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884" name="Google Shape;884;p43"/>
            <p:cNvSpPr/>
            <p:nvPr/>
          </p:nvSpPr>
          <p:spPr>
            <a:xfrm>
              <a:off x="4817041" y="2096004"/>
              <a:ext cx="3811336" cy="259305"/>
            </a:xfrm>
            <a:prstGeom prst="roundRect">
              <a:avLst>
                <a:gd name="adj" fmla="val 5781"/>
              </a:avLst>
            </a:prstGeom>
            <a:solidFill>
              <a:srgbClr val="F3F3F3"/>
            </a:solidFill>
            <a:ln>
              <a:noFill/>
            </a:ln>
          </p:spPr>
          <p:txBody>
            <a:bodyPr spcFirstLastPara="1" wrap="square" lIns="216000" tIns="72000" rIns="72000" bIns="72000" anchor="ctr" anchorCtr="0">
              <a:noAutofit/>
            </a:bodyPr>
            <a:lstStyle/>
            <a:p>
              <a:pPr marL="0" lvl="0" indent="0" algn="l" rtl="0">
                <a:lnSpc>
                  <a:spcPct val="100000"/>
                </a:lnSpc>
                <a:spcBef>
                  <a:spcPts val="0"/>
                </a:spcBef>
                <a:spcAft>
                  <a:spcPts val="0"/>
                </a:spcAft>
                <a:buNone/>
              </a:pPr>
              <a:r>
                <a:rPr lang="en-GB" sz="1600" b="1">
                  <a:solidFill>
                    <a:schemeClr val="dk1"/>
                  </a:solidFill>
                  <a:latin typeface="Helvetica Neue"/>
                  <a:ea typeface="Helvetica Neue"/>
                  <a:cs typeface="Helvetica Neue"/>
                  <a:sym typeface="Helvetica Neue"/>
                </a:rPr>
                <a:t>Cost &amp; Maintenance</a:t>
              </a:r>
              <a:endParaRPr sz="1600" b="1">
                <a:solidFill>
                  <a:schemeClr val="dk1"/>
                </a:solidFill>
                <a:latin typeface="Helvetica Neue"/>
                <a:ea typeface="Helvetica Neue"/>
                <a:cs typeface="Helvetica Neue"/>
                <a:sym typeface="Helvetica Neue"/>
              </a:endParaRPr>
            </a:p>
          </p:txBody>
        </p:sp>
        <p:sp>
          <p:nvSpPr>
            <p:cNvPr id="885" name="Google Shape;885;p43"/>
            <p:cNvSpPr/>
            <p:nvPr/>
          </p:nvSpPr>
          <p:spPr>
            <a:xfrm>
              <a:off x="4654344" y="2096018"/>
              <a:ext cx="296315" cy="25882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434343"/>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000" b="1">
                  <a:solidFill>
                    <a:schemeClr val="lt1"/>
                  </a:solidFill>
                  <a:latin typeface="Helvetica Neue"/>
                  <a:ea typeface="Helvetica Neue"/>
                  <a:cs typeface="Helvetica Neue"/>
                  <a:sym typeface="Helvetica Neue"/>
                </a:rPr>
                <a:t>05</a:t>
              </a:r>
              <a:endParaRPr sz="1000" b="1">
                <a:solidFill>
                  <a:schemeClr val="lt1"/>
                </a:solidFill>
                <a:latin typeface="Helvetica Neue"/>
                <a:ea typeface="Helvetica Neue"/>
                <a:cs typeface="Helvetica Neue"/>
                <a:sym typeface="Helvetica Neue"/>
              </a:endParaRPr>
            </a:p>
          </p:txBody>
        </p:sp>
        <p:sp>
          <p:nvSpPr>
            <p:cNvPr id="886" name="Google Shape;886;p43"/>
            <p:cNvSpPr txBox="1"/>
            <p:nvPr/>
          </p:nvSpPr>
          <p:spPr>
            <a:xfrm>
              <a:off x="4654316" y="2427504"/>
              <a:ext cx="41670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200" b="1">
                  <a:solidFill>
                    <a:srgbClr val="E0301E"/>
                  </a:solidFill>
                  <a:latin typeface="Helvetica Neue"/>
                  <a:ea typeface="Helvetica Neue"/>
                  <a:cs typeface="Helvetica Neue"/>
                  <a:sym typeface="Helvetica Neue"/>
                </a:rPr>
                <a:t>Challenge:</a:t>
              </a:r>
              <a:r>
                <a:rPr lang="en-GB" sz="1200">
                  <a:solidFill>
                    <a:schemeClr val="dk1"/>
                  </a:solidFill>
                  <a:latin typeface="Helvetica Neue"/>
                  <a:ea typeface="Helvetica Neue"/>
                  <a:cs typeface="Helvetica Neue"/>
                  <a:sym typeface="Helvetica Neue"/>
                </a:rPr>
                <a:t> High setup cost for small entities</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b="1">
                  <a:solidFill>
                    <a:srgbClr val="E0301E"/>
                  </a:solidFill>
                  <a:latin typeface="Helvetica Neue"/>
                  <a:ea typeface="Helvetica Neue"/>
                  <a:cs typeface="Helvetica Neue"/>
                  <a:sym typeface="Helvetica Neue"/>
                </a:rPr>
                <a:t>Implementation:</a:t>
              </a:r>
              <a:r>
                <a:rPr lang="en-GB" sz="1200">
                  <a:solidFill>
                    <a:srgbClr val="E0301E"/>
                  </a:solidFill>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Open-source platforms &amp; predictive maintenance tools</a:t>
              </a:r>
              <a:endParaRPr sz="1200">
                <a:solidFill>
                  <a:schemeClr val="dk1"/>
                </a:solidFill>
                <a:latin typeface="Helvetica Neue"/>
                <a:ea typeface="Helvetica Neue"/>
                <a:cs typeface="Helvetica Neue"/>
                <a:sym typeface="Helvetica Neue"/>
              </a:endParaRPr>
            </a:p>
          </p:txBody>
        </p:sp>
      </p:grpSp>
      <p:grpSp>
        <p:nvGrpSpPr>
          <p:cNvPr id="887" name="Google Shape;887;p43"/>
          <p:cNvGrpSpPr/>
          <p:nvPr/>
        </p:nvGrpSpPr>
        <p:grpSpPr>
          <a:xfrm>
            <a:off x="330750" y="3224558"/>
            <a:ext cx="8490587" cy="911400"/>
            <a:chOff x="330750" y="3224558"/>
            <a:chExt cx="8490587" cy="911400"/>
          </a:xfrm>
        </p:grpSpPr>
        <p:sp>
          <p:nvSpPr>
            <p:cNvPr id="888" name="Google Shape;888;p43"/>
            <p:cNvSpPr/>
            <p:nvPr/>
          </p:nvSpPr>
          <p:spPr>
            <a:xfrm>
              <a:off x="4201376" y="3224797"/>
              <a:ext cx="296370" cy="25887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889" name="Google Shape;889;p43"/>
            <p:cNvSpPr/>
            <p:nvPr/>
          </p:nvSpPr>
          <p:spPr>
            <a:xfrm>
              <a:off x="8524966" y="3224797"/>
              <a:ext cx="296370" cy="25887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890" name="Google Shape;890;p43"/>
            <p:cNvSpPr/>
            <p:nvPr/>
          </p:nvSpPr>
          <p:spPr>
            <a:xfrm>
              <a:off x="493475" y="3224558"/>
              <a:ext cx="3811200" cy="259200"/>
            </a:xfrm>
            <a:prstGeom prst="roundRect">
              <a:avLst>
                <a:gd name="adj" fmla="val 5781"/>
              </a:avLst>
            </a:prstGeom>
            <a:solidFill>
              <a:srgbClr val="F3F3F3"/>
            </a:solidFill>
            <a:ln>
              <a:noFill/>
            </a:ln>
          </p:spPr>
          <p:txBody>
            <a:bodyPr spcFirstLastPara="1" wrap="square" lIns="216000" tIns="72000" rIns="72000" bIns="72000" anchor="ctr" anchorCtr="0">
              <a:noAutofit/>
            </a:bodyPr>
            <a:lstStyle/>
            <a:p>
              <a:pPr marL="0" lvl="0" indent="0" algn="l" rtl="0">
                <a:lnSpc>
                  <a:spcPct val="100000"/>
                </a:lnSpc>
                <a:spcBef>
                  <a:spcPts val="0"/>
                </a:spcBef>
                <a:spcAft>
                  <a:spcPts val="0"/>
                </a:spcAft>
                <a:buNone/>
              </a:pPr>
              <a:r>
                <a:rPr lang="en-GB" sz="1600" b="1">
                  <a:solidFill>
                    <a:schemeClr val="dk1"/>
                  </a:solidFill>
                  <a:latin typeface="Helvetica Neue"/>
                  <a:ea typeface="Helvetica Neue"/>
                  <a:cs typeface="Helvetica Neue"/>
                  <a:sym typeface="Helvetica Neue"/>
                </a:rPr>
                <a:t>Sensor Accuracy &amp; Environment</a:t>
              </a:r>
              <a:endParaRPr sz="1600" b="1">
                <a:solidFill>
                  <a:schemeClr val="dk1"/>
                </a:solidFill>
                <a:latin typeface="Helvetica Neue"/>
                <a:ea typeface="Helvetica Neue"/>
                <a:cs typeface="Helvetica Neue"/>
                <a:sym typeface="Helvetica Neue"/>
              </a:endParaRPr>
            </a:p>
          </p:txBody>
        </p:sp>
        <p:sp>
          <p:nvSpPr>
            <p:cNvPr id="891" name="Google Shape;891;p43"/>
            <p:cNvSpPr/>
            <p:nvPr/>
          </p:nvSpPr>
          <p:spPr>
            <a:xfrm>
              <a:off x="330779" y="3224572"/>
              <a:ext cx="296370" cy="25887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434343"/>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000" b="1">
                  <a:solidFill>
                    <a:schemeClr val="lt1"/>
                  </a:solidFill>
                  <a:latin typeface="Helvetica Neue"/>
                  <a:ea typeface="Helvetica Neue"/>
                  <a:cs typeface="Helvetica Neue"/>
                  <a:sym typeface="Helvetica Neue"/>
                </a:rPr>
                <a:t>03</a:t>
              </a:r>
              <a:endParaRPr sz="1000" b="1">
                <a:solidFill>
                  <a:schemeClr val="lt1"/>
                </a:solidFill>
                <a:latin typeface="Helvetica Neue"/>
                <a:ea typeface="Helvetica Neue"/>
                <a:cs typeface="Helvetica Neue"/>
                <a:sym typeface="Helvetica Neue"/>
              </a:endParaRPr>
            </a:p>
          </p:txBody>
        </p:sp>
        <p:sp>
          <p:nvSpPr>
            <p:cNvPr id="892" name="Google Shape;892;p43"/>
            <p:cNvSpPr txBox="1"/>
            <p:nvPr/>
          </p:nvSpPr>
          <p:spPr>
            <a:xfrm>
              <a:off x="330750" y="3556058"/>
              <a:ext cx="4167000" cy="579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200" b="1">
                  <a:solidFill>
                    <a:srgbClr val="E0301E"/>
                  </a:solidFill>
                  <a:latin typeface="Helvetica Neue"/>
                  <a:ea typeface="Helvetica Neue"/>
                  <a:cs typeface="Helvetica Neue"/>
                  <a:sym typeface="Helvetica Neue"/>
                </a:rPr>
                <a:t>Challenge:</a:t>
              </a:r>
              <a:r>
                <a:rPr lang="en-GB" sz="1200">
                  <a:solidFill>
                    <a:schemeClr val="dk1"/>
                  </a:solidFill>
                  <a:latin typeface="Helvetica Neue"/>
                  <a:ea typeface="Helvetica Neue"/>
                  <a:cs typeface="Helvetica Neue"/>
                  <a:sym typeface="Helvetica Neue"/>
                </a:rPr>
                <a:t> Weather interference, dust accumulation</a:t>
              </a:r>
              <a:endParaRPr sz="1200">
                <a:solidFill>
                  <a:schemeClr val="dk1"/>
                </a:solidFill>
                <a:latin typeface="Helvetica Neue"/>
                <a:ea typeface="Helvetica Neue"/>
                <a:cs typeface="Helvetica Neue"/>
                <a:sym typeface="Helvetica Neue"/>
              </a:endParaRPr>
            </a:p>
            <a:p>
              <a:pPr marL="0" lvl="0" indent="0" algn="l" rtl="0">
                <a:spcBef>
                  <a:spcPts val="200"/>
                </a:spcBef>
                <a:spcAft>
                  <a:spcPts val="200"/>
                </a:spcAft>
                <a:buNone/>
              </a:pPr>
              <a:r>
                <a:rPr lang="en-GB" sz="1200" b="1">
                  <a:solidFill>
                    <a:srgbClr val="E0301E"/>
                  </a:solidFill>
                  <a:latin typeface="Helvetica Neue"/>
                  <a:ea typeface="Helvetica Neue"/>
                  <a:cs typeface="Helvetica Neue"/>
                  <a:sym typeface="Helvetica Neue"/>
                </a:rPr>
                <a:t>Implementation:</a:t>
              </a:r>
              <a:r>
                <a:rPr lang="en-GB" sz="1200">
                  <a:solidFill>
                    <a:srgbClr val="E0301E"/>
                  </a:solidFill>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Regular maintenance &amp; adaptive calibration</a:t>
              </a:r>
              <a:endParaRPr sz="1200">
                <a:solidFill>
                  <a:schemeClr val="dk1"/>
                </a:solidFill>
                <a:latin typeface="Helvetica Neue"/>
                <a:ea typeface="Helvetica Neue"/>
                <a:cs typeface="Helvetica Neue"/>
                <a:sym typeface="Helvetica Neue"/>
              </a:endParaRPr>
            </a:p>
          </p:txBody>
        </p:sp>
        <p:sp>
          <p:nvSpPr>
            <p:cNvPr id="893" name="Google Shape;893;p43"/>
            <p:cNvSpPr/>
            <p:nvPr/>
          </p:nvSpPr>
          <p:spPr>
            <a:xfrm>
              <a:off x="4817041" y="3224558"/>
              <a:ext cx="3811200" cy="259200"/>
            </a:xfrm>
            <a:prstGeom prst="roundRect">
              <a:avLst>
                <a:gd name="adj" fmla="val 5781"/>
              </a:avLst>
            </a:prstGeom>
            <a:solidFill>
              <a:srgbClr val="F3F3F3"/>
            </a:solidFill>
            <a:ln>
              <a:noFill/>
            </a:ln>
          </p:spPr>
          <p:txBody>
            <a:bodyPr spcFirstLastPara="1" wrap="square" lIns="216000" tIns="72000" rIns="72000" bIns="72000" anchor="ctr" anchorCtr="0">
              <a:noAutofit/>
            </a:bodyPr>
            <a:lstStyle/>
            <a:p>
              <a:pPr marL="0" lvl="0" indent="0" algn="l" rtl="0">
                <a:lnSpc>
                  <a:spcPct val="100000"/>
                </a:lnSpc>
                <a:spcBef>
                  <a:spcPts val="0"/>
                </a:spcBef>
                <a:spcAft>
                  <a:spcPts val="0"/>
                </a:spcAft>
                <a:buNone/>
              </a:pPr>
              <a:r>
                <a:rPr lang="en-GB" sz="1600" b="1">
                  <a:solidFill>
                    <a:schemeClr val="dk1"/>
                  </a:solidFill>
                  <a:latin typeface="Helvetica Neue"/>
                  <a:ea typeface="Helvetica Neue"/>
                  <a:cs typeface="Helvetica Neue"/>
                  <a:sym typeface="Helvetica Neue"/>
                </a:rPr>
                <a:t>User Adoption</a:t>
              </a:r>
              <a:endParaRPr sz="1600" b="1">
                <a:solidFill>
                  <a:schemeClr val="dk1"/>
                </a:solidFill>
                <a:latin typeface="Helvetica Neue"/>
                <a:ea typeface="Helvetica Neue"/>
                <a:cs typeface="Helvetica Neue"/>
                <a:sym typeface="Helvetica Neue"/>
              </a:endParaRPr>
            </a:p>
          </p:txBody>
        </p:sp>
        <p:sp>
          <p:nvSpPr>
            <p:cNvPr id="894" name="Google Shape;894;p43"/>
            <p:cNvSpPr/>
            <p:nvPr/>
          </p:nvSpPr>
          <p:spPr>
            <a:xfrm>
              <a:off x="4654369" y="3224572"/>
              <a:ext cx="296370" cy="25887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000" b="1">
                  <a:solidFill>
                    <a:schemeClr val="lt1"/>
                  </a:solidFill>
                  <a:latin typeface="Helvetica Neue"/>
                  <a:ea typeface="Helvetica Neue"/>
                  <a:cs typeface="Helvetica Neue"/>
                  <a:sym typeface="Helvetica Neue"/>
                </a:rPr>
                <a:t>06</a:t>
              </a:r>
              <a:endParaRPr sz="1000" b="1">
                <a:solidFill>
                  <a:schemeClr val="lt1"/>
                </a:solidFill>
                <a:latin typeface="Helvetica Neue"/>
                <a:ea typeface="Helvetica Neue"/>
                <a:cs typeface="Helvetica Neue"/>
                <a:sym typeface="Helvetica Neue"/>
              </a:endParaRPr>
            </a:p>
          </p:txBody>
        </p:sp>
        <p:sp>
          <p:nvSpPr>
            <p:cNvPr id="895" name="Google Shape;895;p43"/>
            <p:cNvSpPr txBox="1"/>
            <p:nvPr/>
          </p:nvSpPr>
          <p:spPr>
            <a:xfrm>
              <a:off x="4654316" y="3556058"/>
              <a:ext cx="4167000" cy="395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200" b="1">
                  <a:solidFill>
                    <a:srgbClr val="E0301E"/>
                  </a:solidFill>
                  <a:latin typeface="Helvetica Neue"/>
                  <a:ea typeface="Helvetica Neue"/>
                  <a:cs typeface="Helvetica Neue"/>
                  <a:sym typeface="Helvetica Neue"/>
                </a:rPr>
                <a:t>Challenge:</a:t>
              </a:r>
              <a:r>
                <a:rPr lang="en-GB" sz="1200">
                  <a:solidFill>
                    <a:schemeClr val="dk1"/>
                  </a:solidFill>
                  <a:latin typeface="Helvetica Neue"/>
                  <a:ea typeface="Helvetica Neue"/>
                  <a:cs typeface="Helvetica Neue"/>
                  <a:sym typeface="Helvetica Neue"/>
                </a:rPr>
                <a:t> Resistance from low digital literacy regions</a:t>
              </a:r>
              <a:endParaRPr sz="1200">
                <a:solidFill>
                  <a:schemeClr val="dk1"/>
                </a:solidFill>
                <a:latin typeface="Helvetica Neue"/>
                <a:ea typeface="Helvetica Neue"/>
                <a:cs typeface="Helvetica Neue"/>
                <a:sym typeface="Helvetica Neue"/>
              </a:endParaRPr>
            </a:p>
            <a:p>
              <a:pPr marL="0" lvl="0" indent="0" algn="l" rtl="0">
                <a:spcBef>
                  <a:spcPts val="200"/>
                </a:spcBef>
                <a:spcAft>
                  <a:spcPts val="200"/>
                </a:spcAft>
                <a:buNone/>
              </a:pPr>
              <a:r>
                <a:rPr lang="en-GB" sz="1200" b="1">
                  <a:solidFill>
                    <a:srgbClr val="E0301E"/>
                  </a:solidFill>
                  <a:latin typeface="Helvetica Neue"/>
                  <a:ea typeface="Helvetica Neue"/>
                  <a:cs typeface="Helvetica Neue"/>
                  <a:sym typeface="Helvetica Neue"/>
                </a:rPr>
                <a:t>Implementation:</a:t>
              </a:r>
              <a:r>
                <a:rPr lang="en-GB" sz="1200">
                  <a:solidFill>
                    <a:srgbClr val="E0301E"/>
                  </a:solidFill>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Intuitive UI/UX &amp; awareness campaigns</a:t>
              </a:r>
              <a:endParaRPr sz="1200">
                <a:solidFill>
                  <a:schemeClr val="dk1"/>
                </a:solidFill>
                <a:latin typeface="Helvetica Neue"/>
                <a:ea typeface="Helvetica Neue"/>
                <a:cs typeface="Helvetica Neue"/>
                <a:sym typeface="Helvetica Neue"/>
              </a:endParaRPr>
            </a:p>
          </p:txBody>
        </p:sp>
      </p:grpSp>
      <p:sp>
        <p:nvSpPr>
          <p:cNvPr id="896" name="Google Shape;896;p43"/>
          <p:cNvSpPr/>
          <p:nvPr/>
        </p:nvSpPr>
        <p:spPr>
          <a:xfrm>
            <a:off x="324650" y="4178750"/>
            <a:ext cx="8498700" cy="564900"/>
          </a:xfrm>
          <a:prstGeom prst="roundRect">
            <a:avLst>
              <a:gd name="adj" fmla="val 571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b="1">
                <a:solidFill>
                  <a:srgbClr val="433833"/>
                </a:solidFill>
                <a:latin typeface="Helvetica Neue"/>
                <a:ea typeface="Helvetica Neue"/>
                <a:cs typeface="Helvetica Neue"/>
                <a:sym typeface="Helvetica Neue"/>
              </a:rPr>
              <a:t>Future Vision</a:t>
            </a:r>
            <a:endParaRPr b="1">
              <a:solidFill>
                <a:srgbClr val="433833"/>
              </a:solidFill>
              <a:latin typeface="Helvetica Neue"/>
              <a:ea typeface="Helvetica Neue"/>
              <a:cs typeface="Helvetica Neue"/>
              <a:sym typeface="Helvetica Neue"/>
            </a:endParaRPr>
          </a:p>
          <a:p>
            <a:pPr marL="0" lvl="0" indent="0" algn="l" rtl="0">
              <a:spcBef>
                <a:spcPts val="200"/>
              </a:spcBef>
              <a:spcAft>
                <a:spcPts val="200"/>
              </a:spcAft>
              <a:buNone/>
            </a:pPr>
            <a:r>
              <a:rPr lang="en-GB">
                <a:solidFill>
                  <a:schemeClr val="dk1"/>
                </a:solidFill>
                <a:latin typeface="Helvetica Neue"/>
                <a:ea typeface="Helvetica Neue"/>
                <a:cs typeface="Helvetica Neue"/>
                <a:sym typeface="Helvetica Neue"/>
              </a:rPr>
              <a:t>AI-driven slot reservation, blockchain security, voice navigation</a:t>
            </a:r>
            <a:endParaRPr>
              <a:solidFill>
                <a:schemeClr val="dk1"/>
              </a:solidFill>
              <a:latin typeface="Helvetica Neue"/>
              <a:ea typeface="Helvetica Neue"/>
              <a:cs typeface="Helvetica Neue"/>
              <a:sym typeface="Helvetica Neue"/>
            </a:endParaRPr>
          </a:p>
        </p:txBody>
      </p:sp>
      <p:grpSp>
        <p:nvGrpSpPr>
          <p:cNvPr id="897" name="Google Shape;897;p43"/>
          <p:cNvGrpSpPr/>
          <p:nvPr/>
        </p:nvGrpSpPr>
        <p:grpSpPr>
          <a:xfrm>
            <a:off x="407427" y="4740244"/>
            <a:ext cx="8333146" cy="81779"/>
            <a:chOff x="429943" y="4587844"/>
            <a:chExt cx="8333146" cy="81779"/>
          </a:xfrm>
        </p:grpSpPr>
        <p:sp>
          <p:nvSpPr>
            <p:cNvPr id="898" name="Google Shape;898;p43"/>
            <p:cNvSpPr/>
            <p:nvPr/>
          </p:nvSpPr>
          <p:spPr>
            <a:xfrm>
              <a:off x="783425" y="4628725"/>
              <a:ext cx="7626182"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899" name="Google Shape;899;p43"/>
            <p:cNvGrpSpPr/>
            <p:nvPr/>
          </p:nvGrpSpPr>
          <p:grpSpPr>
            <a:xfrm>
              <a:off x="429943" y="4587844"/>
              <a:ext cx="309878" cy="81779"/>
              <a:chOff x="467422" y="4492133"/>
              <a:chExt cx="350144" cy="92405"/>
            </a:xfrm>
          </p:grpSpPr>
          <p:sp>
            <p:nvSpPr>
              <p:cNvPr id="900" name="Google Shape;900;p4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01" name="Google Shape;901;p4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02" name="Google Shape;902;p4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903" name="Google Shape;903;p43"/>
            <p:cNvGrpSpPr/>
            <p:nvPr/>
          </p:nvGrpSpPr>
          <p:grpSpPr>
            <a:xfrm rot="10800000">
              <a:off x="8453211" y="4587844"/>
              <a:ext cx="309878" cy="81779"/>
              <a:chOff x="467422" y="4492133"/>
              <a:chExt cx="350144" cy="92405"/>
            </a:xfrm>
          </p:grpSpPr>
          <p:sp>
            <p:nvSpPr>
              <p:cNvPr id="904" name="Google Shape;904;p43"/>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05" name="Google Shape;905;p43"/>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06" name="Google Shape;906;p43"/>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907" name="Google Shape;907;p43"/>
          <p:cNvGrpSpPr/>
          <p:nvPr/>
        </p:nvGrpSpPr>
        <p:grpSpPr>
          <a:xfrm>
            <a:off x="330725" y="1184875"/>
            <a:ext cx="8490612" cy="892650"/>
            <a:chOff x="330725" y="1184875"/>
            <a:chExt cx="8490612" cy="892650"/>
          </a:xfrm>
        </p:grpSpPr>
        <p:sp>
          <p:nvSpPr>
            <p:cNvPr id="908" name="Google Shape;908;p43"/>
            <p:cNvSpPr/>
            <p:nvPr/>
          </p:nvSpPr>
          <p:spPr>
            <a:xfrm>
              <a:off x="4201376" y="1185114"/>
              <a:ext cx="296315" cy="25882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909" name="Google Shape;909;p43"/>
            <p:cNvSpPr/>
            <p:nvPr/>
          </p:nvSpPr>
          <p:spPr>
            <a:xfrm>
              <a:off x="493450" y="1184875"/>
              <a:ext cx="3811336" cy="259305"/>
            </a:xfrm>
            <a:prstGeom prst="roundRect">
              <a:avLst>
                <a:gd name="adj" fmla="val 5781"/>
              </a:avLst>
            </a:prstGeom>
            <a:solidFill>
              <a:srgbClr val="F3F3F3"/>
            </a:solidFill>
            <a:ln>
              <a:noFill/>
            </a:ln>
          </p:spPr>
          <p:txBody>
            <a:bodyPr spcFirstLastPara="1" wrap="square" lIns="216000" tIns="72000" rIns="72000" bIns="72000" anchor="ctr" anchorCtr="0">
              <a:noAutofit/>
            </a:bodyPr>
            <a:lstStyle/>
            <a:p>
              <a:pPr marL="0" lvl="0" indent="0" algn="l" rtl="0">
                <a:lnSpc>
                  <a:spcPct val="100000"/>
                </a:lnSpc>
                <a:spcBef>
                  <a:spcPts val="0"/>
                </a:spcBef>
                <a:spcAft>
                  <a:spcPts val="0"/>
                </a:spcAft>
                <a:buNone/>
              </a:pPr>
              <a:r>
                <a:rPr lang="en-GB" sz="1600" b="1">
                  <a:solidFill>
                    <a:schemeClr val="dk1"/>
                  </a:solidFill>
                  <a:latin typeface="Helvetica Neue"/>
                  <a:ea typeface="Helvetica Neue"/>
                  <a:cs typeface="Helvetica Neue"/>
                  <a:sym typeface="Helvetica Neue"/>
                </a:rPr>
                <a:t>Infrastructure &amp; Deployment</a:t>
              </a:r>
              <a:endParaRPr sz="1600" b="1">
                <a:solidFill>
                  <a:schemeClr val="dk1"/>
                </a:solidFill>
                <a:latin typeface="Helvetica Neue"/>
                <a:ea typeface="Helvetica Neue"/>
                <a:cs typeface="Helvetica Neue"/>
                <a:sym typeface="Helvetica Neue"/>
              </a:endParaRPr>
            </a:p>
          </p:txBody>
        </p:sp>
        <p:sp>
          <p:nvSpPr>
            <p:cNvPr id="910" name="Google Shape;910;p43"/>
            <p:cNvSpPr/>
            <p:nvPr/>
          </p:nvSpPr>
          <p:spPr>
            <a:xfrm>
              <a:off x="330754" y="1184889"/>
              <a:ext cx="296315" cy="258822"/>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434343"/>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000" b="1">
                  <a:solidFill>
                    <a:schemeClr val="lt1"/>
                  </a:solidFill>
                  <a:latin typeface="Helvetica Neue"/>
                  <a:ea typeface="Helvetica Neue"/>
                  <a:cs typeface="Helvetica Neue"/>
                  <a:sym typeface="Helvetica Neue"/>
                </a:rPr>
                <a:t>01</a:t>
              </a:r>
              <a:endParaRPr sz="1000" b="1">
                <a:solidFill>
                  <a:schemeClr val="lt1"/>
                </a:solidFill>
                <a:latin typeface="Helvetica Neue"/>
                <a:ea typeface="Helvetica Neue"/>
                <a:cs typeface="Helvetica Neue"/>
                <a:sym typeface="Helvetica Neue"/>
              </a:endParaRPr>
            </a:p>
          </p:txBody>
        </p:sp>
        <p:sp>
          <p:nvSpPr>
            <p:cNvPr id="911" name="Google Shape;911;p43"/>
            <p:cNvSpPr txBox="1"/>
            <p:nvPr/>
          </p:nvSpPr>
          <p:spPr>
            <a:xfrm>
              <a:off x="330725" y="1516375"/>
              <a:ext cx="41670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200" b="1">
                  <a:solidFill>
                    <a:srgbClr val="E0301E"/>
                  </a:solidFill>
                  <a:latin typeface="Helvetica Neue"/>
                  <a:ea typeface="Helvetica Neue"/>
                  <a:cs typeface="Helvetica Neue"/>
                  <a:sym typeface="Helvetica Neue"/>
                </a:rPr>
                <a:t>Challenge:</a:t>
              </a:r>
              <a:r>
                <a:rPr lang="en-GB" sz="1200">
                  <a:solidFill>
                    <a:schemeClr val="dk1"/>
                  </a:solidFill>
                  <a:latin typeface="Helvetica Neue"/>
                  <a:ea typeface="Helvetica Neue"/>
                  <a:cs typeface="Helvetica Neue"/>
                  <a:sym typeface="Helvetica Neue"/>
                </a:rPr>
                <a:t> Retrofitting outdated facilities; high initial cost</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b="1">
                  <a:solidFill>
                    <a:srgbClr val="E0301E"/>
                  </a:solidFill>
                  <a:latin typeface="Helvetica Neue"/>
                  <a:ea typeface="Helvetica Neue"/>
                  <a:cs typeface="Helvetica Neue"/>
                  <a:sym typeface="Helvetica Neue"/>
                </a:rPr>
                <a:t>Implementation:</a:t>
              </a:r>
              <a:r>
                <a:rPr lang="en-GB" sz="1200">
                  <a:solidFill>
                    <a:srgbClr val="E0301E"/>
                  </a:solidFill>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Modular hardware design &amp; phased deployment</a:t>
              </a:r>
              <a:endParaRPr sz="1200"/>
            </a:p>
          </p:txBody>
        </p:sp>
        <p:sp>
          <p:nvSpPr>
            <p:cNvPr id="912" name="Google Shape;912;p43"/>
            <p:cNvSpPr/>
            <p:nvPr/>
          </p:nvSpPr>
          <p:spPr>
            <a:xfrm>
              <a:off x="4817050" y="1191925"/>
              <a:ext cx="3811200" cy="259200"/>
            </a:xfrm>
            <a:prstGeom prst="roundRect">
              <a:avLst>
                <a:gd name="adj" fmla="val 5781"/>
              </a:avLst>
            </a:prstGeom>
            <a:solidFill>
              <a:srgbClr val="F3F3F3"/>
            </a:solidFill>
            <a:ln>
              <a:noFill/>
            </a:ln>
          </p:spPr>
          <p:txBody>
            <a:bodyPr spcFirstLastPara="1" wrap="square" lIns="216000" tIns="72000" rIns="72000" bIns="72000" anchor="ctr" anchorCtr="0">
              <a:noAutofit/>
            </a:bodyPr>
            <a:lstStyle/>
            <a:p>
              <a:pPr marL="0" lvl="0" indent="0" algn="l" rtl="0">
                <a:lnSpc>
                  <a:spcPct val="100000"/>
                </a:lnSpc>
                <a:spcBef>
                  <a:spcPts val="0"/>
                </a:spcBef>
                <a:spcAft>
                  <a:spcPts val="0"/>
                </a:spcAft>
                <a:buNone/>
              </a:pPr>
              <a:r>
                <a:rPr lang="en-GB" sz="1600" b="1">
                  <a:solidFill>
                    <a:schemeClr val="dk1"/>
                  </a:solidFill>
                  <a:latin typeface="Helvetica Neue"/>
                  <a:ea typeface="Helvetica Neue"/>
                  <a:cs typeface="Helvetica Neue"/>
                  <a:sym typeface="Helvetica Neue"/>
                </a:rPr>
                <a:t>Security &amp; Privacy</a:t>
              </a:r>
              <a:endParaRPr sz="1600" b="1">
                <a:solidFill>
                  <a:schemeClr val="dk1"/>
                </a:solidFill>
                <a:latin typeface="Helvetica Neue"/>
                <a:ea typeface="Helvetica Neue"/>
                <a:cs typeface="Helvetica Neue"/>
                <a:sym typeface="Helvetica Neue"/>
              </a:endParaRPr>
            </a:p>
          </p:txBody>
        </p:sp>
        <p:sp>
          <p:nvSpPr>
            <p:cNvPr id="913" name="Google Shape;913;p43"/>
            <p:cNvSpPr/>
            <p:nvPr/>
          </p:nvSpPr>
          <p:spPr>
            <a:xfrm>
              <a:off x="4654354" y="1191939"/>
              <a:ext cx="296370" cy="25887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000" b="1">
                  <a:solidFill>
                    <a:schemeClr val="lt1"/>
                  </a:solidFill>
                  <a:latin typeface="Helvetica Neue"/>
                  <a:ea typeface="Helvetica Neue"/>
                  <a:cs typeface="Helvetica Neue"/>
                  <a:sym typeface="Helvetica Neue"/>
                </a:rPr>
                <a:t>04</a:t>
              </a:r>
              <a:endParaRPr sz="1000" b="1">
                <a:solidFill>
                  <a:schemeClr val="lt1"/>
                </a:solidFill>
                <a:latin typeface="Helvetica Neue"/>
                <a:ea typeface="Helvetica Neue"/>
                <a:cs typeface="Helvetica Neue"/>
                <a:sym typeface="Helvetica Neue"/>
              </a:endParaRPr>
            </a:p>
          </p:txBody>
        </p:sp>
        <p:sp>
          <p:nvSpPr>
            <p:cNvPr id="914" name="Google Shape;914;p43"/>
            <p:cNvSpPr txBox="1"/>
            <p:nvPr/>
          </p:nvSpPr>
          <p:spPr>
            <a:xfrm>
              <a:off x="4654325" y="1523425"/>
              <a:ext cx="41670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1200" b="1">
                  <a:solidFill>
                    <a:srgbClr val="E0301E"/>
                  </a:solidFill>
                  <a:latin typeface="Helvetica Neue"/>
                  <a:ea typeface="Helvetica Neue"/>
                  <a:cs typeface="Helvetica Neue"/>
                  <a:sym typeface="Helvetica Neue"/>
                </a:rPr>
                <a:t>Challenge:</a:t>
              </a:r>
              <a:r>
                <a:rPr lang="en-GB" sz="1200">
                  <a:solidFill>
                    <a:schemeClr val="dk1"/>
                  </a:solidFill>
                  <a:latin typeface="Helvetica Neue"/>
                  <a:ea typeface="Helvetica Neue"/>
                  <a:cs typeface="Helvetica Neue"/>
                  <a:sym typeface="Helvetica Neue"/>
                </a:rPr>
                <a:t> QR code forgery, data breaches</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1200" b="1">
                  <a:solidFill>
                    <a:srgbClr val="E0301E"/>
                  </a:solidFill>
                  <a:latin typeface="Helvetica Neue"/>
                  <a:ea typeface="Helvetica Neue"/>
                  <a:cs typeface="Helvetica Neue"/>
                  <a:sym typeface="Helvetica Neue"/>
                </a:rPr>
                <a:t>Implementation:</a:t>
              </a:r>
              <a:r>
                <a:rPr lang="en-GB" sz="1200">
                  <a:solidFill>
                    <a:srgbClr val="E0301E"/>
                  </a:solidFill>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End-to-end encryption &amp; multi-factor authentication</a:t>
              </a:r>
              <a:endParaRPr sz="1200">
                <a:solidFill>
                  <a:schemeClr val="dk1"/>
                </a:solidFill>
                <a:latin typeface="Helvetica Neue"/>
                <a:ea typeface="Helvetica Neue"/>
                <a:cs typeface="Helvetica Neue"/>
                <a:sym typeface="Helvetica Neue"/>
              </a:endParaRPr>
            </a:p>
          </p:txBody>
        </p:sp>
        <p:sp>
          <p:nvSpPr>
            <p:cNvPr id="915" name="Google Shape;915;p43"/>
            <p:cNvSpPr/>
            <p:nvPr/>
          </p:nvSpPr>
          <p:spPr>
            <a:xfrm>
              <a:off x="8524966" y="1191925"/>
              <a:ext cx="296370" cy="25887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grpSp>
      <p:sp>
        <p:nvSpPr>
          <p:cNvPr id="916" name="Google Shape;916;p43"/>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17" name="Google Shape;917;p43"/>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18" name="Google Shape;918;p43"/>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19" name="Google Shape;919;p43"/>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20" name="Google Shape;920;p43"/>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921" name="Google Shape;921;p43"/>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922" name="Google Shape;922;p43"/>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923" name="Google Shape;923;p43"/>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25</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927"/>
        <p:cNvGrpSpPr/>
        <p:nvPr/>
      </p:nvGrpSpPr>
      <p:grpSpPr>
        <a:xfrm>
          <a:off x="0" y="0"/>
          <a:ext cx="0" cy="0"/>
          <a:chOff x="0" y="0"/>
          <a:chExt cx="0" cy="0"/>
        </a:xfrm>
      </p:grpSpPr>
      <p:pic>
        <p:nvPicPr>
          <p:cNvPr id="928" name="Google Shape;928;p44"/>
          <p:cNvPicPr preferRelativeResize="0"/>
          <p:nvPr/>
        </p:nvPicPr>
        <p:blipFill rotWithShape="1">
          <a:blip r:embed="rId3">
            <a:alphaModFix/>
          </a:blip>
          <a:srcRect l="7011" r="6099" b="3790"/>
          <a:stretch/>
        </p:blipFill>
        <p:spPr>
          <a:xfrm>
            <a:off x="322625" y="1191925"/>
            <a:ext cx="5615100" cy="3551700"/>
          </a:xfrm>
          <a:prstGeom prst="roundRect">
            <a:avLst>
              <a:gd name="adj" fmla="val 3428"/>
            </a:avLst>
          </a:prstGeom>
          <a:noFill/>
          <a:ln>
            <a:noFill/>
          </a:ln>
        </p:spPr>
      </p:pic>
      <p:pic>
        <p:nvPicPr>
          <p:cNvPr id="929" name="Google Shape;929;p44"/>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930" name="Google Shape;930;p44"/>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Future Scope</a:t>
            </a:r>
            <a:endParaRPr sz="4000" b="1">
              <a:latin typeface="Helvetica Neue"/>
              <a:ea typeface="Helvetica Neue"/>
              <a:cs typeface="Helvetica Neue"/>
              <a:sym typeface="Helvetica Neue"/>
            </a:endParaRPr>
          </a:p>
        </p:txBody>
      </p:sp>
      <p:sp>
        <p:nvSpPr>
          <p:cNvPr id="931" name="Google Shape;931;p44"/>
          <p:cNvSpPr/>
          <p:nvPr/>
        </p:nvSpPr>
        <p:spPr>
          <a:xfrm>
            <a:off x="5993350" y="1097825"/>
            <a:ext cx="2829900" cy="3645900"/>
          </a:xfrm>
          <a:prstGeom prst="roundRect">
            <a:avLst>
              <a:gd name="adj" fmla="val 2901"/>
            </a:avLst>
          </a:prstGeom>
          <a:solidFill>
            <a:srgbClr val="F3F3F3"/>
          </a:solidFill>
          <a:ln>
            <a:noFill/>
          </a:ln>
        </p:spPr>
        <p:txBody>
          <a:bodyPr spcFirstLastPara="1" wrap="square" lIns="72000" tIns="72000" rIns="72000" bIns="72000" anchor="t" anchorCtr="0">
            <a:noAutofit/>
          </a:bodyPr>
          <a:lstStyle/>
          <a:p>
            <a:pPr marL="244800" lvl="0" indent="-224000" algn="l" rtl="0">
              <a:lnSpc>
                <a:spcPct val="100000"/>
              </a:lnSpc>
              <a:spcBef>
                <a:spcPts val="0"/>
              </a:spcBef>
              <a:spcAft>
                <a:spcPts val="0"/>
              </a:spcAft>
              <a:buClr>
                <a:srgbClr val="433833"/>
              </a:buClr>
              <a:buSzPts val="1600"/>
              <a:buFont typeface="Helvetica Neue"/>
              <a:buChar char="•"/>
            </a:pPr>
            <a:r>
              <a:rPr lang="en-GB" sz="1600">
                <a:solidFill>
                  <a:srgbClr val="433833"/>
                </a:solidFill>
                <a:latin typeface="Helvetica Neue"/>
                <a:ea typeface="Helvetica Neue"/>
                <a:cs typeface="Helvetica Neue"/>
                <a:sym typeface="Helvetica Neue"/>
              </a:rPr>
              <a:t>Integration with Payment Systems</a:t>
            </a:r>
            <a:endParaRPr sz="1600">
              <a:solidFill>
                <a:srgbClr val="433833"/>
              </a:solidFill>
              <a:latin typeface="Helvetica Neue"/>
              <a:ea typeface="Helvetica Neue"/>
              <a:cs typeface="Helvetica Neue"/>
              <a:sym typeface="Helvetica Neue"/>
            </a:endParaRPr>
          </a:p>
          <a:p>
            <a:pPr marL="244800" lvl="0" indent="-224000" algn="l" rtl="0">
              <a:lnSpc>
                <a:spcPct val="100000"/>
              </a:lnSpc>
              <a:spcBef>
                <a:spcPts val="600"/>
              </a:spcBef>
              <a:spcAft>
                <a:spcPts val="0"/>
              </a:spcAft>
              <a:buClr>
                <a:srgbClr val="433833"/>
              </a:buClr>
              <a:buSzPts val="1600"/>
              <a:buFont typeface="Helvetica Neue"/>
              <a:buChar char="•"/>
            </a:pPr>
            <a:r>
              <a:rPr lang="en-GB" sz="1600">
                <a:solidFill>
                  <a:srgbClr val="433833"/>
                </a:solidFill>
                <a:latin typeface="Helvetica Neue"/>
                <a:ea typeface="Helvetica Neue"/>
                <a:cs typeface="Helvetica Neue"/>
                <a:sym typeface="Helvetica Neue"/>
              </a:rPr>
              <a:t>Mobile App Development</a:t>
            </a:r>
            <a:endParaRPr sz="1600">
              <a:solidFill>
                <a:srgbClr val="433833"/>
              </a:solidFill>
              <a:latin typeface="Helvetica Neue"/>
              <a:ea typeface="Helvetica Neue"/>
              <a:cs typeface="Helvetica Neue"/>
              <a:sym typeface="Helvetica Neue"/>
            </a:endParaRPr>
          </a:p>
          <a:p>
            <a:pPr marL="244800" lvl="0" indent="-224000" algn="l" rtl="0">
              <a:lnSpc>
                <a:spcPct val="100000"/>
              </a:lnSpc>
              <a:spcBef>
                <a:spcPts val="600"/>
              </a:spcBef>
              <a:spcAft>
                <a:spcPts val="0"/>
              </a:spcAft>
              <a:buClr>
                <a:srgbClr val="433833"/>
              </a:buClr>
              <a:buSzPts val="1600"/>
              <a:buFont typeface="Helvetica Neue"/>
              <a:buChar char="•"/>
            </a:pPr>
            <a:r>
              <a:rPr lang="en-GB" sz="1600">
                <a:solidFill>
                  <a:srgbClr val="433833"/>
                </a:solidFill>
                <a:latin typeface="Helvetica Neue"/>
                <a:ea typeface="Helvetica Neue"/>
                <a:cs typeface="Helvetica Neue"/>
                <a:sym typeface="Helvetica Neue"/>
              </a:rPr>
              <a:t>Advanced sensors and machine learning</a:t>
            </a:r>
            <a:endParaRPr sz="1600">
              <a:solidFill>
                <a:srgbClr val="433833"/>
              </a:solidFill>
              <a:latin typeface="Helvetica Neue"/>
              <a:ea typeface="Helvetica Neue"/>
              <a:cs typeface="Helvetica Neue"/>
              <a:sym typeface="Helvetica Neue"/>
            </a:endParaRPr>
          </a:p>
          <a:p>
            <a:pPr marL="244800" lvl="0" indent="-224000" algn="l" rtl="0">
              <a:lnSpc>
                <a:spcPct val="100000"/>
              </a:lnSpc>
              <a:spcBef>
                <a:spcPts val="600"/>
              </a:spcBef>
              <a:spcAft>
                <a:spcPts val="0"/>
              </a:spcAft>
              <a:buClr>
                <a:srgbClr val="433833"/>
              </a:buClr>
              <a:buSzPts val="1600"/>
              <a:buFont typeface="Helvetica Neue"/>
              <a:buChar char="•"/>
            </a:pPr>
            <a:r>
              <a:rPr lang="en-GB" sz="1600">
                <a:solidFill>
                  <a:srgbClr val="433833"/>
                </a:solidFill>
                <a:latin typeface="Helvetica Neue"/>
                <a:ea typeface="Helvetica Neue"/>
                <a:cs typeface="Helvetica Neue"/>
                <a:sym typeface="Helvetica Neue"/>
              </a:rPr>
              <a:t>Real time parking slot reservation</a:t>
            </a:r>
            <a:endParaRPr sz="1600">
              <a:solidFill>
                <a:srgbClr val="433833"/>
              </a:solidFill>
              <a:latin typeface="Helvetica Neue"/>
              <a:ea typeface="Helvetica Neue"/>
              <a:cs typeface="Helvetica Neue"/>
              <a:sym typeface="Helvetica Neue"/>
            </a:endParaRPr>
          </a:p>
          <a:p>
            <a:pPr marL="244800" lvl="0" indent="-224000" algn="l" rtl="0">
              <a:lnSpc>
                <a:spcPct val="100000"/>
              </a:lnSpc>
              <a:spcBef>
                <a:spcPts val="600"/>
              </a:spcBef>
              <a:spcAft>
                <a:spcPts val="600"/>
              </a:spcAft>
              <a:buClr>
                <a:srgbClr val="433833"/>
              </a:buClr>
              <a:buSzPts val="1600"/>
              <a:buFont typeface="Helvetica Neue"/>
              <a:buChar char="•"/>
            </a:pPr>
            <a:r>
              <a:rPr lang="en-GB" sz="1600">
                <a:solidFill>
                  <a:srgbClr val="433833"/>
                </a:solidFill>
                <a:latin typeface="Helvetica Neue"/>
                <a:ea typeface="Helvetica Neue"/>
                <a:cs typeface="Helvetica Neue"/>
                <a:sym typeface="Helvetica Neue"/>
              </a:rPr>
              <a:t>Integration with smart city platforms</a:t>
            </a:r>
            <a:endParaRPr sz="1600">
              <a:solidFill>
                <a:srgbClr val="433833"/>
              </a:solidFill>
              <a:latin typeface="Helvetica Neue"/>
              <a:ea typeface="Helvetica Neue"/>
              <a:cs typeface="Helvetica Neue"/>
              <a:sym typeface="Helvetica Neue"/>
            </a:endParaRPr>
          </a:p>
        </p:txBody>
      </p:sp>
      <p:grpSp>
        <p:nvGrpSpPr>
          <p:cNvPr id="932" name="Google Shape;932;p44"/>
          <p:cNvGrpSpPr/>
          <p:nvPr/>
        </p:nvGrpSpPr>
        <p:grpSpPr>
          <a:xfrm>
            <a:off x="6096752" y="4587844"/>
            <a:ext cx="2623096" cy="81779"/>
            <a:chOff x="6117477" y="4587844"/>
            <a:chExt cx="2623096" cy="81779"/>
          </a:xfrm>
        </p:grpSpPr>
        <p:grpSp>
          <p:nvGrpSpPr>
            <p:cNvPr id="933" name="Google Shape;933;p44"/>
            <p:cNvGrpSpPr/>
            <p:nvPr/>
          </p:nvGrpSpPr>
          <p:grpSpPr>
            <a:xfrm>
              <a:off x="6117477" y="4587844"/>
              <a:ext cx="309878" cy="81779"/>
              <a:chOff x="467422" y="4492133"/>
              <a:chExt cx="350144" cy="92405"/>
            </a:xfrm>
          </p:grpSpPr>
          <p:sp>
            <p:nvSpPr>
              <p:cNvPr id="934" name="Google Shape;934;p4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35" name="Google Shape;935;p4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36" name="Google Shape;936;p4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937" name="Google Shape;937;p44"/>
            <p:cNvGrpSpPr/>
            <p:nvPr/>
          </p:nvGrpSpPr>
          <p:grpSpPr>
            <a:xfrm rot="10800000">
              <a:off x="8430695" y="4587844"/>
              <a:ext cx="309878" cy="81779"/>
              <a:chOff x="467422" y="4492133"/>
              <a:chExt cx="350144" cy="92405"/>
            </a:xfrm>
          </p:grpSpPr>
          <p:sp>
            <p:nvSpPr>
              <p:cNvPr id="938" name="Google Shape;938;p4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39" name="Google Shape;939;p4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40" name="Google Shape;940;p4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sp>
          <p:nvSpPr>
            <p:cNvPr id="941" name="Google Shape;941;p44"/>
            <p:cNvSpPr/>
            <p:nvPr/>
          </p:nvSpPr>
          <p:spPr>
            <a:xfrm>
              <a:off x="6482095" y="4628725"/>
              <a:ext cx="1905020"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sp>
        <p:nvSpPr>
          <p:cNvPr id="942" name="Google Shape;942;p44"/>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43" name="Google Shape;943;p44"/>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44" name="Google Shape;944;p44"/>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45" name="Google Shape;945;p44"/>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46" name="Google Shape;946;p44"/>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947" name="Google Shape;947;p44"/>
          <p:cNvPicPr preferRelativeResize="0"/>
          <p:nvPr/>
        </p:nvPicPr>
        <p:blipFill rotWithShape="1">
          <a:blip r:embed="rId5">
            <a:alphaModFix/>
          </a:blip>
          <a:srcRect/>
          <a:stretch/>
        </p:blipFill>
        <p:spPr>
          <a:xfrm>
            <a:off x="8631555" y="132059"/>
            <a:ext cx="129920" cy="114300"/>
          </a:xfrm>
          <a:prstGeom prst="rect">
            <a:avLst/>
          </a:prstGeom>
          <a:noFill/>
          <a:ln>
            <a:noFill/>
          </a:ln>
        </p:spPr>
      </p:pic>
      <p:sp>
        <p:nvSpPr>
          <p:cNvPr id="948" name="Google Shape;948;p44"/>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949" name="Google Shape;949;p44"/>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26</a:t>
            </a:fld>
            <a:endParaRPr sz="600" i="0">
              <a:solidFill>
                <a:schemeClr val="dk1"/>
              </a:solidFill>
              <a:latin typeface="Helvetica Neue"/>
              <a:ea typeface="Helvetica Neue"/>
              <a:cs typeface="Helvetica Neue"/>
              <a:sym typeface="Helvetica Neue"/>
            </a:endParaRPr>
          </a:p>
        </p:txBody>
      </p:sp>
      <p:pic>
        <p:nvPicPr>
          <p:cNvPr id="950" name="Google Shape;950;p44" title="IMG-20250509-WA0076.jpg"/>
          <p:cNvPicPr preferRelativeResize="0"/>
          <p:nvPr/>
        </p:nvPicPr>
        <p:blipFill rotWithShape="1">
          <a:blip r:embed="rId6">
            <a:alphaModFix/>
          </a:blip>
          <a:srcRect l="890" t="31906" r="-889" b="19396"/>
          <a:stretch/>
        </p:blipFill>
        <p:spPr>
          <a:xfrm>
            <a:off x="322625" y="1144875"/>
            <a:ext cx="5670724" cy="36457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954"/>
        <p:cNvGrpSpPr/>
        <p:nvPr/>
      </p:nvGrpSpPr>
      <p:grpSpPr>
        <a:xfrm>
          <a:off x="0" y="0"/>
          <a:ext cx="0" cy="0"/>
          <a:chOff x="0" y="0"/>
          <a:chExt cx="0" cy="0"/>
        </a:xfrm>
      </p:grpSpPr>
      <p:pic>
        <p:nvPicPr>
          <p:cNvPr id="955" name="Google Shape;955;p4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56" name="Google Shape;956;p45"/>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Conclusion</a:t>
            </a:r>
            <a:endParaRPr sz="4000" b="1">
              <a:latin typeface="Helvetica Neue"/>
              <a:ea typeface="Helvetica Neue"/>
              <a:cs typeface="Helvetica Neue"/>
              <a:sym typeface="Helvetica Neue"/>
            </a:endParaRPr>
          </a:p>
        </p:txBody>
      </p:sp>
      <p:sp>
        <p:nvSpPr>
          <p:cNvPr id="957" name="Google Shape;957;p45"/>
          <p:cNvSpPr/>
          <p:nvPr/>
        </p:nvSpPr>
        <p:spPr>
          <a:xfrm>
            <a:off x="330725" y="870450"/>
            <a:ext cx="4162800" cy="3873300"/>
          </a:xfrm>
          <a:prstGeom prst="roundRect">
            <a:avLst>
              <a:gd name="adj" fmla="val 2901"/>
            </a:avLst>
          </a:prstGeom>
          <a:solidFill>
            <a:srgbClr val="F3F3F3"/>
          </a:solidFill>
          <a:ln>
            <a:noFill/>
          </a:ln>
        </p:spPr>
        <p:txBody>
          <a:bodyPr spcFirstLastPara="1" wrap="square" lIns="72000" tIns="72000" rIns="72000" bIns="72000" anchor="t" anchorCtr="0">
            <a:noAutofit/>
          </a:bodyPr>
          <a:lstStyle/>
          <a:p>
            <a:pPr marL="244800" lvl="0" indent="-198600" algn="l" rtl="0">
              <a:lnSpc>
                <a:spcPct val="100000"/>
              </a:lnSpc>
              <a:spcBef>
                <a:spcPts val="0"/>
              </a:spcBef>
              <a:spcAft>
                <a:spcPts val="0"/>
              </a:spcAft>
              <a:buClr>
                <a:srgbClr val="433833"/>
              </a:buClr>
              <a:buSzPts val="1200"/>
              <a:buFont typeface="Helvetica Neue"/>
              <a:buChar char="•"/>
            </a:pPr>
            <a:r>
              <a:rPr lang="en-GB" sz="1200" b="1">
                <a:solidFill>
                  <a:srgbClr val="433833"/>
                </a:solidFill>
                <a:latin typeface="Helvetica Neue"/>
                <a:ea typeface="Helvetica Neue"/>
                <a:cs typeface="Helvetica Neue"/>
                <a:sym typeface="Helvetica Neue"/>
              </a:rPr>
              <a:t>Revolutionizing Parking with IoT:</a:t>
            </a:r>
            <a:endParaRPr sz="1200">
              <a:solidFill>
                <a:schemeClr val="dk1"/>
              </a:solidFill>
              <a:latin typeface="Helvetica Neue"/>
              <a:ea typeface="Helvetica Neue"/>
              <a:cs typeface="Helvetica Neue"/>
              <a:sym typeface="Helvetica Neue"/>
            </a:endParaRPr>
          </a:p>
          <a:p>
            <a:pPr marL="460800" lvl="1" indent="-198600" algn="l" rtl="0">
              <a:lnSpc>
                <a:spcPct val="100000"/>
              </a:lnSpc>
              <a:spcBef>
                <a:spcPts val="200"/>
              </a:spcBef>
              <a:spcAft>
                <a:spcPts val="0"/>
              </a:spcAft>
              <a:buClr>
                <a:srgbClr val="433833"/>
              </a:buClr>
              <a:buSzPts val="1200"/>
              <a:buFont typeface="Helvetica Neue"/>
              <a:buChar char="–"/>
            </a:pPr>
            <a:r>
              <a:rPr lang="en-GB" sz="1200">
                <a:solidFill>
                  <a:srgbClr val="433833"/>
                </a:solidFill>
                <a:latin typeface="Helvetica Neue"/>
                <a:ea typeface="Helvetica Neue"/>
                <a:cs typeface="Helvetica Neue"/>
                <a:sym typeface="Helvetica Neue"/>
              </a:rPr>
              <a:t>Combines ESP8266 and Blynk app for real-time parking management.</a:t>
            </a:r>
            <a:endParaRPr sz="1200">
              <a:solidFill>
                <a:schemeClr val="dk1"/>
              </a:solidFill>
              <a:latin typeface="Helvetica Neue"/>
              <a:ea typeface="Helvetica Neue"/>
              <a:cs typeface="Helvetica Neue"/>
              <a:sym typeface="Helvetica Neue"/>
            </a:endParaRPr>
          </a:p>
          <a:p>
            <a:pPr marL="460800" lvl="1" indent="-198600" algn="l" rtl="0">
              <a:lnSpc>
                <a:spcPct val="100000"/>
              </a:lnSpc>
              <a:spcBef>
                <a:spcPts val="200"/>
              </a:spcBef>
              <a:spcAft>
                <a:spcPts val="0"/>
              </a:spcAft>
              <a:buClr>
                <a:srgbClr val="433833"/>
              </a:buClr>
              <a:buSzPts val="1200"/>
              <a:buFont typeface="Helvetica Neue"/>
              <a:buChar char="–"/>
            </a:pPr>
            <a:r>
              <a:rPr lang="en-GB" sz="1200">
                <a:solidFill>
                  <a:srgbClr val="433833"/>
                </a:solidFill>
                <a:latin typeface="Helvetica Neue"/>
                <a:ea typeface="Helvetica Neue"/>
                <a:cs typeface="Helvetica Neue"/>
                <a:sym typeface="Helvetica Neue"/>
              </a:rPr>
              <a:t>Enhances convenience, efficiency, and user accessibility.</a:t>
            </a:r>
            <a:endParaRPr sz="1200">
              <a:solidFill>
                <a:schemeClr val="dk1"/>
              </a:solidFill>
              <a:latin typeface="Helvetica Neue"/>
              <a:ea typeface="Helvetica Neue"/>
              <a:cs typeface="Helvetica Neue"/>
              <a:sym typeface="Helvetica Neue"/>
            </a:endParaRPr>
          </a:p>
          <a:p>
            <a:pPr marL="244800" lvl="0" indent="-198600" algn="l" rtl="0">
              <a:lnSpc>
                <a:spcPct val="100000"/>
              </a:lnSpc>
              <a:spcBef>
                <a:spcPts val="200"/>
              </a:spcBef>
              <a:spcAft>
                <a:spcPts val="0"/>
              </a:spcAft>
              <a:buClr>
                <a:srgbClr val="433833"/>
              </a:buClr>
              <a:buSzPts val="1200"/>
              <a:buFont typeface="Helvetica Neue"/>
              <a:buChar char="•"/>
            </a:pPr>
            <a:r>
              <a:rPr lang="en-GB" sz="1200" b="1">
                <a:solidFill>
                  <a:srgbClr val="433833"/>
                </a:solidFill>
                <a:latin typeface="Helvetica Neue"/>
                <a:ea typeface="Helvetica Neue"/>
                <a:cs typeface="Helvetica Neue"/>
                <a:sym typeface="Helvetica Neue"/>
              </a:rPr>
              <a:t>Scalable and Sustainable:</a:t>
            </a:r>
            <a:endParaRPr sz="1200">
              <a:solidFill>
                <a:schemeClr val="dk1"/>
              </a:solidFill>
              <a:latin typeface="Helvetica Neue"/>
              <a:ea typeface="Helvetica Neue"/>
              <a:cs typeface="Helvetica Neue"/>
              <a:sym typeface="Helvetica Neue"/>
            </a:endParaRPr>
          </a:p>
          <a:p>
            <a:pPr marL="460800" lvl="1" indent="-198600" algn="l" rtl="0">
              <a:lnSpc>
                <a:spcPct val="100000"/>
              </a:lnSpc>
              <a:spcBef>
                <a:spcPts val="200"/>
              </a:spcBef>
              <a:spcAft>
                <a:spcPts val="0"/>
              </a:spcAft>
              <a:buClr>
                <a:srgbClr val="433833"/>
              </a:buClr>
              <a:buSzPts val="1200"/>
              <a:buFont typeface="Helvetica Neue"/>
              <a:buChar char="–"/>
            </a:pPr>
            <a:r>
              <a:rPr lang="en-GB" sz="1200">
                <a:solidFill>
                  <a:srgbClr val="433833"/>
                </a:solidFill>
                <a:latin typeface="Helvetica Neue"/>
                <a:ea typeface="Helvetica Neue"/>
                <a:cs typeface="Helvetica Neue"/>
                <a:sym typeface="Helvetica Neue"/>
              </a:rPr>
              <a:t>Adaptable for residential, commercial, and public parking needs.</a:t>
            </a:r>
            <a:endParaRPr sz="1200">
              <a:solidFill>
                <a:schemeClr val="dk1"/>
              </a:solidFill>
              <a:latin typeface="Helvetica Neue"/>
              <a:ea typeface="Helvetica Neue"/>
              <a:cs typeface="Helvetica Neue"/>
              <a:sym typeface="Helvetica Neue"/>
            </a:endParaRPr>
          </a:p>
          <a:p>
            <a:pPr marL="460800" lvl="1" indent="-198600" algn="l" rtl="0">
              <a:lnSpc>
                <a:spcPct val="100000"/>
              </a:lnSpc>
              <a:spcBef>
                <a:spcPts val="200"/>
              </a:spcBef>
              <a:spcAft>
                <a:spcPts val="0"/>
              </a:spcAft>
              <a:buClr>
                <a:srgbClr val="433833"/>
              </a:buClr>
              <a:buSzPts val="1200"/>
              <a:buFont typeface="Helvetica Neue"/>
              <a:buChar char="–"/>
            </a:pPr>
            <a:r>
              <a:rPr lang="en-GB" sz="1200">
                <a:solidFill>
                  <a:srgbClr val="433833"/>
                </a:solidFill>
                <a:latin typeface="Helvetica Neue"/>
                <a:ea typeface="Helvetica Neue"/>
                <a:cs typeface="Helvetica Neue"/>
                <a:sym typeface="Helvetica Neue"/>
              </a:rPr>
              <a:t>Supports smart city goals by reducing fuel consumption and emissions.</a:t>
            </a:r>
            <a:endParaRPr sz="1200">
              <a:solidFill>
                <a:schemeClr val="dk1"/>
              </a:solidFill>
              <a:latin typeface="Helvetica Neue"/>
              <a:ea typeface="Helvetica Neue"/>
              <a:cs typeface="Helvetica Neue"/>
              <a:sym typeface="Helvetica Neue"/>
            </a:endParaRPr>
          </a:p>
          <a:p>
            <a:pPr marL="244800" lvl="0" indent="-198600" algn="l" rtl="0">
              <a:lnSpc>
                <a:spcPct val="100000"/>
              </a:lnSpc>
              <a:spcBef>
                <a:spcPts val="200"/>
              </a:spcBef>
              <a:spcAft>
                <a:spcPts val="0"/>
              </a:spcAft>
              <a:buClr>
                <a:srgbClr val="433833"/>
              </a:buClr>
              <a:buSzPts val="1200"/>
              <a:buFont typeface="Helvetica Neue"/>
              <a:buChar char="•"/>
            </a:pPr>
            <a:r>
              <a:rPr lang="en-GB" sz="1200" b="1">
                <a:solidFill>
                  <a:srgbClr val="433833"/>
                </a:solidFill>
                <a:latin typeface="Helvetica Neue"/>
                <a:ea typeface="Helvetica Neue"/>
                <a:cs typeface="Helvetica Neue"/>
                <a:sym typeface="Helvetica Neue"/>
              </a:rPr>
              <a:t>Future-Ready Innovation:</a:t>
            </a:r>
            <a:endParaRPr sz="1200">
              <a:solidFill>
                <a:schemeClr val="dk1"/>
              </a:solidFill>
              <a:latin typeface="Helvetica Neue"/>
              <a:ea typeface="Helvetica Neue"/>
              <a:cs typeface="Helvetica Neue"/>
              <a:sym typeface="Helvetica Neue"/>
            </a:endParaRPr>
          </a:p>
          <a:p>
            <a:pPr marL="460800" lvl="1" indent="-198600" algn="l" rtl="0">
              <a:lnSpc>
                <a:spcPct val="100000"/>
              </a:lnSpc>
              <a:spcBef>
                <a:spcPts val="200"/>
              </a:spcBef>
              <a:spcAft>
                <a:spcPts val="0"/>
              </a:spcAft>
              <a:buClr>
                <a:srgbClr val="433833"/>
              </a:buClr>
              <a:buSzPts val="1200"/>
              <a:buFont typeface="Helvetica Neue"/>
              <a:buChar char="–"/>
            </a:pPr>
            <a:r>
              <a:rPr lang="en-GB" sz="1200">
                <a:solidFill>
                  <a:srgbClr val="433833"/>
                </a:solidFill>
                <a:latin typeface="Helvetica Neue"/>
                <a:ea typeface="Helvetica Neue"/>
                <a:cs typeface="Helvetica Neue"/>
                <a:sym typeface="Helvetica Neue"/>
              </a:rPr>
              <a:t>Opportunities to integrate AI for predictive parking and optimization.</a:t>
            </a:r>
            <a:endParaRPr sz="1200">
              <a:solidFill>
                <a:schemeClr val="dk1"/>
              </a:solidFill>
              <a:latin typeface="Helvetica Neue"/>
              <a:ea typeface="Helvetica Neue"/>
              <a:cs typeface="Helvetica Neue"/>
              <a:sym typeface="Helvetica Neue"/>
            </a:endParaRPr>
          </a:p>
          <a:p>
            <a:pPr marL="460800" lvl="1" indent="-198600" algn="l" rtl="0">
              <a:lnSpc>
                <a:spcPct val="100000"/>
              </a:lnSpc>
              <a:spcBef>
                <a:spcPts val="200"/>
              </a:spcBef>
              <a:spcAft>
                <a:spcPts val="0"/>
              </a:spcAft>
              <a:buClr>
                <a:srgbClr val="433833"/>
              </a:buClr>
              <a:buSzPts val="1200"/>
              <a:buFont typeface="Helvetica Neue"/>
              <a:buChar char="–"/>
            </a:pPr>
            <a:r>
              <a:rPr lang="en-GB" sz="1200">
                <a:solidFill>
                  <a:srgbClr val="433833"/>
                </a:solidFill>
                <a:latin typeface="Helvetica Neue"/>
                <a:ea typeface="Helvetica Neue"/>
                <a:cs typeface="Helvetica Neue"/>
                <a:sym typeface="Helvetica Neue"/>
              </a:rPr>
              <a:t>Enhanced data security measures to protect user information.</a:t>
            </a:r>
            <a:endParaRPr sz="1200">
              <a:solidFill>
                <a:schemeClr val="dk1"/>
              </a:solidFill>
              <a:latin typeface="Helvetica Neue"/>
              <a:ea typeface="Helvetica Neue"/>
              <a:cs typeface="Helvetica Neue"/>
              <a:sym typeface="Helvetica Neue"/>
            </a:endParaRPr>
          </a:p>
          <a:p>
            <a:pPr marL="244800" lvl="0" indent="-198600" algn="l" rtl="0">
              <a:lnSpc>
                <a:spcPct val="100000"/>
              </a:lnSpc>
              <a:spcBef>
                <a:spcPts val="200"/>
              </a:spcBef>
              <a:spcAft>
                <a:spcPts val="0"/>
              </a:spcAft>
              <a:buClr>
                <a:srgbClr val="433833"/>
              </a:buClr>
              <a:buSzPts val="1200"/>
              <a:buFont typeface="Helvetica Neue"/>
              <a:buChar char="•"/>
            </a:pPr>
            <a:r>
              <a:rPr lang="en-GB" sz="1200" b="1">
                <a:solidFill>
                  <a:srgbClr val="433833"/>
                </a:solidFill>
                <a:latin typeface="Helvetica Neue"/>
                <a:ea typeface="Helvetica Neue"/>
                <a:cs typeface="Helvetica Neue"/>
                <a:sym typeface="Helvetica Neue"/>
              </a:rPr>
              <a:t>Impact:</a:t>
            </a:r>
            <a:endParaRPr sz="1200">
              <a:solidFill>
                <a:schemeClr val="dk1"/>
              </a:solidFill>
              <a:latin typeface="Helvetica Neue"/>
              <a:ea typeface="Helvetica Neue"/>
              <a:cs typeface="Helvetica Neue"/>
              <a:sym typeface="Helvetica Neue"/>
            </a:endParaRPr>
          </a:p>
          <a:p>
            <a:pPr marL="460800" lvl="1" indent="-198600" algn="l" rtl="0">
              <a:lnSpc>
                <a:spcPct val="100000"/>
              </a:lnSpc>
              <a:spcBef>
                <a:spcPts val="200"/>
              </a:spcBef>
              <a:spcAft>
                <a:spcPts val="200"/>
              </a:spcAft>
              <a:buClr>
                <a:srgbClr val="433833"/>
              </a:buClr>
              <a:buSzPts val="1200"/>
              <a:buFont typeface="Helvetica Neue"/>
              <a:buChar char="–"/>
            </a:pPr>
            <a:r>
              <a:rPr lang="en-GB" sz="1200">
                <a:solidFill>
                  <a:srgbClr val="433833"/>
                </a:solidFill>
                <a:latin typeface="Helvetica Neue"/>
                <a:ea typeface="Helvetica Neue"/>
                <a:cs typeface="Helvetica Neue"/>
                <a:sym typeface="Helvetica Neue"/>
              </a:rPr>
              <a:t>AUTOPARK is a step toward sustainable, efficient, and intelligent urban mobility.</a:t>
            </a:r>
            <a:endParaRPr sz="1200">
              <a:solidFill>
                <a:srgbClr val="433833"/>
              </a:solidFill>
              <a:latin typeface="Helvetica Neue"/>
              <a:ea typeface="Helvetica Neue"/>
              <a:cs typeface="Helvetica Neue"/>
              <a:sym typeface="Helvetica Neue"/>
            </a:endParaRPr>
          </a:p>
        </p:txBody>
      </p:sp>
      <p:grpSp>
        <p:nvGrpSpPr>
          <p:cNvPr id="958" name="Google Shape;958;p45"/>
          <p:cNvGrpSpPr/>
          <p:nvPr/>
        </p:nvGrpSpPr>
        <p:grpSpPr>
          <a:xfrm>
            <a:off x="434127" y="4587844"/>
            <a:ext cx="309878" cy="81779"/>
            <a:chOff x="467422" y="4492133"/>
            <a:chExt cx="350144" cy="92405"/>
          </a:xfrm>
        </p:grpSpPr>
        <p:sp>
          <p:nvSpPr>
            <p:cNvPr id="959" name="Google Shape;959;p4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60" name="Google Shape;960;p4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61" name="Google Shape;961;p4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962" name="Google Shape;962;p45"/>
          <p:cNvGrpSpPr/>
          <p:nvPr/>
        </p:nvGrpSpPr>
        <p:grpSpPr>
          <a:xfrm rot="10800000">
            <a:off x="4085995" y="4587844"/>
            <a:ext cx="309878" cy="81779"/>
            <a:chOff x="467422" y="4492133"/>
            <a:chExt cx="350144" cy="92405"/>
          </a:xfrm>
        </p:grpSpPr>
        <p:sp>
          <p:nvSpPr>
            <p:cNvPr id="963" name="Google Shape;963;p4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64" name="Google Shape;964;p4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65" name="Google Shape;965;p4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sp>
        <p:nvSpPr>
          <p:cNvPr id="966" name="Google Shape;966;p45"/>
          <p:cNvSpPr/>
          <p:nvPr/>
        </p:nvSpPr>
        <p:spPr>
          <a:xfrm>
            <a:off x="795059" y="4628725"/>
            <a:ext cx="323988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967" name="Google Shape;967;p45" title="IMG-20250509-WA0046.jpg"/>
          <p:cNvPicPr preferRelativeResize="0"/>
          <p:nvPr/>
        </p:nvPicPr>
        <p:blipFill rotWithShape="1">
          <a:blip r:embed="rId4">
            <a:alphaModFix/>
          </a:blip>
          <a:srcRect l="5100" r="5100"/>
          <a:stretch/>
        </p:blipFill>
        <p:spPr>
          <a:xfrm>
            <a:off x="4568775" y="870250"/>
            <a:ext cx="4252500" cy="3873300"/>
          </a:xfrm>
          <a:prstGeom prst="roundRect">
            <a:avLst>
              <a:gd name="adj" fmla="val 3358"/>
            </a:avLst>
          </a:prstGeom>
          <a:noFill/>
          <a:ln>
            <a:noFill/>
          </a:ln>
        </p:spPr>
      </p:pic>
      <p:sp>
        <p:nvSpPr>
          <p:cNvPr id="968" name="Google Shape;968;p45"/>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69" name="Google Shape;969;p45"/>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70" name="Google Shape;970;p45"/>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71" name="Google Shape;971;p45"/>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72" name="Google Shape;972;p45"/>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973" name="Google Shape;973;p45"/>
          <p:cNvPicPr preferRelativeResize="0"/>
          <p:nvPr/>
        </p:nvPicPr>
        <p:blipFill rotWithShape="1">
          <a:blip r:embed="rId5">
            <a:alphaModFix/>
          </a:blip>
          <a:srcRect/>
          <a:stretch/>
        </p:blipFill>
        <p:spPr>
          <a:xfrm>
            <a:off x="8631555" y="132059"/>
            <a:ext cx="129920" cy="114300"/>
          </a:xfrm>
          <a:prstGeom prst="rect">
            <a:avLst/>
          </a:prstGeom>
          <a:noFill/>
          <a:ln>
            <a:noFill/>
          </a:ln>
        </p:spPr>
      </p:pic>
      <p:sp>
        <p:nvSpPr>
          <p:cNvPr id="974" name="Google Shape;974;p45"/>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975" name="Google Shape;975;p45"/>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27</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979"/>
        <p:cNvGrpSpPr/>
        <p:nvPr/>
      </p:nvGrpSpPr>
      <p:grpSpPr>
        <a:xfrm>
          <a:off x="0" y="0"/>
          <a:ext cx="0" cy="0"/>
          <a:chOff x="0" y="0"/>
          <a:chExt cx="0" cy="0"/>
        </a:xfrm>
      </p:grpSpPr>
      <p:pic>
        <p:nvPicPr>
          <p:cNvPr id="980" name="Google Shape;980;p4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81" name="Google Shape;981;p46"/>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References</a:t>
            </a:r>
            <a:endParaRPr sz="4000" b="1">
              <a:latin typeface="Helvetica Neue"/>
              <a:ea typeface="Helvetica Neue"/>
              <a:cs typeface="Helvetica Neue"/>
              <a:sym typeface="Helvetica Neue"/>
            </a:endParaRPr>
          </a:p>
        </p:txBody>
      </p:sp>
      <p:sp>
        <p:nvSpPr>
          <p:cNvPr id="982" name="Google Shape;982;p46"/>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983" name="Google Shape;983;p46"/>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28</a:t>
            </a:fld>
            <a:endParaRPr sz="600" i="0">
              <a:solidFill>
                <a:schemeClr val="dk1"/>
              </a:solidFill>
              <a:latin typeface="Helvetica Neue"/>
              <a:ea typeface="Helvetica Neue"/>
              <a:cs typeface="Helvetica Neue"/>
              <a:sym typeface="Helvetica Neue"/>
            </a:endParaRPr>
          </a:p>
        </p:txBody>
      </p:sp>
      <p:sp>
        <p:nvSpPr>
          <p:cNvPr id="984" name="Google Shape;984;p46"/>
          <p:cNvSpPr/>
          <p:nvPr/>
        </p:nvSpPr>
        <p:spPr>
          <a:xfrm>
            <a:off x="324650" y="963330"/>
            <a:ext cx="8498700" cy="3551700"/>
          </a:xfrm>
          <a:prstGeom prst="roundRect">
            <a:avLst>
              <a:gd name="adj" fmla="val 2901"/>
            </a:avLst>
          </a:prstGeom>
          <a:solidFill>
            <a:srgbClr val="F3F3F3"/>
          </a:solidFill>
          <a:ln>
            <a:noFill/>
          </a:ln>
        </p:spPr>
        <p:txBody>
          <a:bodyPr spcFirstLastPara="1" wrap="square" lIns="72000" tIns="72000" rIns="72000" bIns="72000" anchor="t" anchorCtr="0">
            <a:noAutofit/>
          </a:bodyPr>
          <a:lstStyle/>
          <a:p>
            <a:pPr marL="244800" lvl="0" indent="-211300" algn="just" rtl="0">
              <a:spcBef>
                <a:spcPts val="0"/>
              </a:spcBef>
              <a:spcAft>
                <a:spcPts val="0"/>
              </a:spcAft>
              <a:buClr>
                <a:srgbClr val="433833"/>
              </a:buClr>
              <a:buSzPts val="1400"/>
              <a:buFont typeface="Helvetica Neue"/>
              <a:buChar char="•"/>
            </a:pPr>
            <a:r>
              <a:rPr lang="en-GB">
                <a:solidFill>
                  <a:srgbClr val="433833"/>
                </a:solidFill>
                <a:latin typeface="Helvetica Neue"/>
                <a:ea typeface="Helvetica Neue"/>
                <a:cs typeface="Helvetica Neue"/>
                <a:sym typeface="Helvetica Neue"/>
              </a:rPr>
              <a:t>Javaheri, Atusa, et al. "Evaluating Impact of Smart Parking Systems on Parking Violations." IEEE Access (2024). </a:t>
            </a:r>
            <a:r>
              <a:rPr lang="en-GB" b="1" u="sng">
                <a:solidFill>
                  <a:srgbClr val="E0301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https://doi.org/10.1109/ACCESS.2024.3503513</a:t>
            </a:r>
            <a:endParaRPr b="1">
              <a:solidFill>
                <a:srgbClr val="E0301E"/>
              </a:solidFill>
              <a:latin typeface="Helvetica Neue"/>
              <a:ea typeface="Helvetica Neue"/>
              <a:cs typeface="Helvetica Neue"/>
              <a:sym typeface="Helvetica Neue"/>
            </a:endParaRPr>
          </a:p>
          <a:p>
            <a:pPr marL="244800" lvl="0" indent="-211300" algn="just" rtl="0">
              <a:spcBef>
                <a:spcPts val="400"/>
              </a:spcBef>
              <a:spcAft>
                <a:spcPts val="0"/>
              </a:spcAft>
              <a:buClr>
                <a:srgbClr val="433833"/>
              </a:buClr>
              <a:buSzPts val="1400"/>
              <a:buFont typeface="Helvetica Neue"/>
              <a:buChar char="•"/>
            </a:pPr>
            <a:r>
              <a:rPr lang="en-GB">
                <a:solidFill>
                  <a:srgbClr val="433833"/>
                </a:solidFill>
                <a:latin typeface="Helvetica Neue"/>
                <a:ea typeface="Helvetica Neue"/>
                <a:cs typeface="Helvetica Neue"/>
                <a:sym typeface="Helvetica Neue"/>
              </a:rPr>
              <a:t>[24] Jenila, C., and K. Harshan. "IoT-based Smart Parking System: Hardware-Centric Approach for Addressing Urban Parking Challenges." 2024 2nd International Conference</a:t>
            </a:r>
            <a:br>
              <a:rPr lang="en-GB">
                <a:solidFill>
                  <a:srgbClr val="433833"/>
                </a:solidFill>
                <a:latin typeface="Helvetica Neue"/>
                <a:ea typeface="Helvetica Neue"/>
                <a:cs typeface="Helvetica Neue"/>
                <a:sym typeface="Helvetica Neue"/>
              </a:rPr>
            </a:br>
            <a:r>
              <a:rPr lang="en-GB">
                <a:solidFill>
                  <a:srgbClr val="433833"/>
                </a:solidFill>
                <a:latin typeface="Helvetica Neue"/>
                <a:ea typeface="Helvetica Neue"/>
                <a:cs typeface="Helvetica Neue"/>
                <a:sym typeface="Helvetica Neue"/>
              </a:rPr>
              <a:t>on Networking, Embedded and Wireless Systems (ICNEWS). IEEE, 2024.</a:t>
            </a:r>
            <a:br>
              <a:rPr lang="en-GB">
                <a:solidFill>
                  <a:srgbClr val="433833"/>
                </a:solidFill>
                <a:latin typeface="Helvetica Neue"/>
                <a:ea typeface="Helvetica Neue"/>
                <a:cs typeface="Helvetica Neue"/>
                <a:sym typeface="Helvetica Neue"/>
              </a:rPr>
            </a:br>
            <a:r>
              <a:rPr lang="en-GB" b="1" u="sng">
                <a:solidFill>
                  <a:srgbClr val="E0301E"/>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https://doi.org/10.1109/ICNEWS60873.2024.10731004</a:t>
            </a:r>
            <a:endParaRPr b="1">
              <a:solidFill>
                <a:srgbClr val="E0301E"/>
              </a:solidFill>
              <a:latin typeface="Helvetica Neue"/>
              <a:ea typeface="Helvetica Neue"/>
              <a:cs typeface="Helvetica Neue"/>
              <a:sym typeface="Helvetica Neue"/>
            </a:endParaRPr>
          </a:p>
          <a:p>
            <a:pPr marL="244800" lvl="0" indent="-211300" algn="just" rtl="0">
              <a:spcBef>
                <a:spcPts val="400"/>
              </a:spcBef>
              <a:spcAft>
                <a:spcPts val="0"/>
              </a:spcAft>
              <a:buClr>
                <a:srgbClr val="433833"/>
              </a:buClr>
              <a:buSzPts val="1400"/>
              <a:buFont typeface="Helvetica Neue"/>
              <a:buChar char="•"/>
            </a:pPr>
            <a:r>
              <a:rPr lang="en-GB">
                <a:solidFill>
                  <a:srgbClr val="433833"/>
                </a:solidFill>
                <a:latin typeface="Helvetica Neue"/>
                <a:ea typeface="Helvetica Neue"/>
                <a:cs typeface="Helvetica Neue"/>
                <a:sym typeface="Helvetica Neue"/>
              </a:rPr>
              <a:t>[25] Piruthiviraj, P., et al. "IoT based Vehicle Monitoring System for Safety Standards in Smart Cities." 2024 4th International Conference on Pervasive Computing and Social</a:t>
            </a:r>
            <a:br>
              <a:rPr lang="en-GB">
                <a:solidFill>
                  <a:srgbClr val="433833"/>
                </a:solidFill>
                <a:latin typeface="Helvetica Neue"/>
                <a:ea typeface="Helvetica Neue"/>
                <a:cs typeface="Helvetica Neue"/>
                <a:sym typeface="Helvetica Neue"/>
              </a:rPr>
            </a:br>
            <a:r>
              <a:rPr lang="en-GB">
                <a:solidFill>
                  <a:srgbClr val="433833"/>
                </a:solidFill>
                <a:latin typeface="Helvetica Neue"/>
                <a:ea typeface="Helvetica Neue"/>
                <a:cs typeface="Helvetica Neue"/>
                <a:sym typeface="Helvetica Neue"/>
              </a:rPr>
              <a:t>Networking (ICPCSN). IEEE, 2024. </a:t>
            </a:r>
            <a:r>
              <a:rPr lang="en-GB" b="1" u="sng">
                <a:solidFill>
                  <a:srgbClr val="E0301E"/>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https://doi.org/10.1109/ICPCSN62568.2024.00110</a:t>
            </a:r>
            <a:endParaRPr>
              <a:solidFill>
                <a:srgbClr val="E0301E"/>
              </a:solidFill>
              <a:latin typeface="Helvetica Neue"/>
              <a:ea typeface="Helvetica Neue"/>
              <a:cs typeface="Helvetica Neue"/>
              <a:sym typeface="Helvetica Neue"/>
            </a:endParaRPr>
          </a:p>
          <a:p>
            <a:pPr marL="244800" lvl="0" indent="-211300" algn="just" rtl="0">
              <a:spcBef>
                <a:spcPts val="400"/>
              </a:spcBef>
              <a:spcAft>
                <a:spcPts val="0"/>
              </a:spcAft>
              <a:buClr>
                <a:srgbClr val="433833"/>
              </a:buClr>
              <a:buSzPts val="1400"/>
              <a:buFont typeface="Helvetica Neue"/>
              <a:buChar char="•"/>
            </a:pPr>
            <a:r>
              <a:rPr lang="en-GB">
                <a:solidFill>
                  <a:srgbClr val="433833"/>
                </a:solidFill>
                <a:latin typeface="Helvetica Neue"/>
                <a:ea typeface="Helvetica Neue"/>
                <a:cs typeface="Helvetica Neue"/>
                <a:sym typeface="Helvetica Neue"/>
              </a:rPr>
              <a:t>[27] Araújo, Anderson, et al. "Reliability analysis of an IoT-based smart parking application for smart cities." 2017 IEEE International Conference on Big Data (Big Data). IEEE, 2017. </a:t>
            </a:r>
            <a:r>
              <a:rPr lang="en-GB" b="1" u="sng">
                <a:solidFill>
                  <a:srgbClr val="E0301E"/>
                </a:solidFill>
                <a:latin typeface="Helvetica Neue"/>
                <a:ea typeface="Helvetica Neue"/>
                <a:cs typeface="Helvetica Neue"/>
                <a:sym typeface="Helvetica Neue"/>
                <a:hlinkClick r:id="rId7">
                  <a:extLst>
                    <a:ext uri="{A12FA001-AC4F-418D-AE19-62706E023703}">
                      <ahyp:hlinkClr xmlns:ahyp="http://schemas.microsoft.com/office/drawing/2018/hyperlinkcolor" val="tx"/>
                    </a:ext>
                  </a:extLst>
                </a:hlinkClick>
              </a:rPr>
              <a:t>https://doi.org/10.1109/BigData.2017.8258426</a:t>
            </a:r>
            <a:endParaRPr>
              <a:solidFill>
                <a:srgbClr val="E0301E"/>
              </a:solidFill>
              <a:latin typeface="Helvetica Neue"/>
              <a:ea typeface="Helvetica Neue"/>
              <a:cs typeface="Helvetica Neue"/>
              <a:sym typeface="Helvetica Neue"/>
            </a:endParaRPr>
          </a:p>
          <a:p>
            <a:pPr marL="244800" lvl="0" indent="-211300" algn="just" rtl="0">
              <a:spcBef>
                <a:spcPts val="400"/>
              </a:spcBef>
              <a:spcAft>
                <a:spcPts val="400"/>
              </a:spcAft>
              <a:buClr>
                <a:srgbClr val="433833"/>
              </a:buClr>
              <a:buSzPts val="1400"/>
              <a:buFont typeface="Helvetica Neue"/>
              <a:buChar char="•"/>
            </a:pPr>
            <a:r>
              <a:rPr lang="en-GB">
                <a:solidFill>
                  <a:srgbClr val="433833"/>
                </a:solidFill>
                <a:latin typeface="Helvetica Neue"/>
                <a:ea typeface="Helvetica Neue"/>
                <a:cs typeface="Helvetica Neue"/>
                <a:sym typeface="Helvetica Neue"/>
              </a:rPr>
              <a:t>[39] Alam, Md Rokibul, et al. "A Survey on IoT Driven Smart Parking Management System:</a:t>
            </a:r>
            <a:br>
              <a:rPr lang="en-GB">
                <a:solidFill>
                  <a:srgbClr val="433833"/>
                </a:solidFill>
                <a:latin typeface="Helvetica Neue"/>
                <a:ea typeface="Helvetica Neue"/>
                <a:cs typeface="Helvetica Neue"/>
                <a:sym typeface="Helvetica Neue"/>
              </a:rPr>
            </a:br>
            <a:r>
              <a:rPr lang="en-GB">
                <a:solidFill>
                  <a:srgbClr val="433833"/>
                </a:solidFill>
                <a:latin typeface="Helvetica Neue"/>
                <a:ea typeface="Helvetica Neue"/>
                <a:cs typeface="Helvetica Neue"/>
                <a:sym typeface="Helvetica Neue"/>
              </a:rPr>
              <a:t>Approaches, Limitations and Future Research Agenda." IEEE Access 11 (2023): 119523-119543. 10.1109/ACCESS.2023.3327306</a:t>
            </a:r>
            <a:endParaRPr>
              <a:solidFill>
                <a:srgbClr val="433833"/>
              </a:solidFill>
              <a:latin typeface="Helvetica Neue"/>
              <a:ea typeface="Helvetica Neue"/>
              <a:cs typeface="Helvetica Neue"/>
              <a:sym typeface="Helvetica Neue"/>
            </a:endParaRPr>
          </a:p>
        </p:txBody>
      </p:sp>
      <p:grpSp>
        <p:nvGrpSpPr>
          <p:cNvPr id="985" name="Google Shape;985;p46"/>
          <p:cNvGrpSpPr/>
          <p:nvPr/>
        </p:nvGrpSpPr>
        <p:grpSpPr>
          <a:xfrm>
            <a:off x="407427" y="4569957"/>
            <a:ext cx="8333146" cy="81779"/>
            <a:chOff x="429943" y="4587844"/>
            <a:chExt cx="8333146" cy="81779"/>
          </a:xfrm>
        </p:grpSpPr>
        <p:sp>
          <p:nvSpPr>
            <p:cNvPr id="986" name="Google Shape;986;p46"/>
            <p:cNvSpPr/>
            <p:nvPr/>
          </p:nvSpPr>
          <p:spPr>
            <a:xfrm>
              <a:off x="783425" y="4628725"/>
              <a:ext cx="7626182"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987" name="Google Shape;987;p46"/>
            <p:cNvGrpSpPr/>
            <p:nvPr/>
          </p:nvGrpSpPr>
          <p:grpSpPr>
            <a:xfrm>
              <a:off x="429943" y="4587844"/>
              <a:ext cx="309878" cy="81779"/>
              <a:chOff x="467422" y="4492133"/>
              <a:chExt cx="350144" cy="92405"/>
            </a:xfrm>
          </p:grpSpPr>
          <p:sp>
            <p:nvSpPr>
              <p:cNvPr id="988" name="Google Shape;988;p46"/>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89" name="Google Shape;989;p46"/>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90" name="Google Shape;990;p46"/>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991" name="Google Shape;991;p46"/>
            <p:cNvGrpSpPr/>
            <p:nvPr/>
          </p:nvGrpSpPr>
          <p:grpSpPr>
            <a:xfrm rot="10800000">
              <a:off x="8453211" y="4587844"/>
              <a:ext cx="309878" cy="81779"/>
              <a:chOff x="467422" y="4492133"/>
              <a:chExt cx="350144" cy="92405"/>
            </a:xfrm>
          </p:grpSpPr>
          <p:sp>
            <p:nvSpPr>
              <p:cNvPr id="992" name="Google Shape;992;p46"/>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93" name="Google Shape;993;p46"/>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94" name="Google Shape;994;p46"/>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995" name="Google Shape;995;p46"/>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96" name="Google Shape;996;p46"/>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97" name="Google Shape;997;p46"/>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98" name="Google Shape;998;p46"/>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999" name="Google Shape;999;p46"/>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1000" name="Google Shape;1000;p46"/>
          <p:cNvPicPr preferRelativeResize="0"/>
          <p:nvPr/>
        </p:nvPicPr>
        <p:blipFill rotWithShape="1">
          <a:blip r:embed="rId8">
            <a:alphaModFix/>
          </a:blip>
          <a:srcRect/>
          <a:stretch/>
        </p:blipFill>
        <p:spPr>
          <a:xfrm>
            <a:off x="8631555" y="132059"/>
            <a:ext cx="129920" cy="114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004"/>
        <p:cNvGrpSpPr/>
        <p:nvPr/>
      </p:nvGrpSpPr>
      <p:grpSpPr>
        <a:xfrm>
          <a:off x="0" y="0"/>
          <a:ext cx="0" cy="0"/>
          <a:chOff x="0" y="0"/>
          <a:chExt cx="0" cy="0"/>
        </a:xfrm>
      </p:grpSpPr>
      <p:pic>
        <p:nvPicPr>
          <p:cNvPr id="1005" name="Google Shape;1005;p47" title="WhatsApp Image 2025-06-13 at 18.38.35_c2e168df.jpg"/>
          <p:cNvPicPr preferRelativeResize="0"/>
          <p:nvPr/>
        </p:nvPicPr>
        <p:blipFill rotWithShape="1">
          <a:blip r:embed="rId3">
            <a:alphaModFix/>
          </a:blip>
          <a:srcRect l="855" t="2591" r="855"/>
          <a:stretch/>
        </p:blipFill>
        <p:spPr>
          <a:xfrm>
            <a:off x="3298250" y="431331"/>
            <a:ext cx="5759776" cy="4280789"/>
          </a:xfrm>
          <a:prstGeom prst="rect">
            <a:avLst/>
          </a:prstGeom>
          <a:noFill/>
          <a:ln>
            <a:noFill/>
          </a:ln>
        </p:spPr>
      </p:pic>
      <p:pic>
        <p:nvPicPr>
          <p:cNvPr id="1006" name="Google Shape;1006;p47" title="THANK YOU@4x.png"/>
          <p:cNvPicPr preferRelativeResize="0"/>
          <p:nvPr/>
        </p:nvPicPr>
        <p:blipFill rotWithShape="1">
          <a:blip r:embed="rId4">
            <a:alphaModFix/>
          </a:blip>
          <a:srcRect l="21990" t="2949" r="3615" b="23860"/>
          <a:stretch/>
        </p:blipFill>
        <p:spPr>
          <a:xfrm>
            <a:off x="0" y="-25"/>
            <a:ext cx="9295150" cy="5143499"/>
          </a:xfrm>
          <a:prstGeom prst="rect">
            <a:avLst/>
          </a:prstGeom>
          <a:noFill/>
          <a:ln>
            <a:noFill/>
          </a:ln>
        </p:spPr>
      </p:pic>
      <p:sp>
        <p:nvSpPr>
          <p:cNvPr id="1007" name="Google Shape;1007;p47"/>
          <p:cNvSpPr/>
          <p:nvPr/>
        </p:nvSpPr>
        <p:spPr>
          <a:xfrm>
            <a:off x="0" y="-25"/>
            <a:ext cx="6081900" cy="5143500"/>
          </a:xfrm>
          <a:prstGeom prst="rect">
            <a:avLst/>
          </a:prstGeom>
          <a:gradFill>
            <a:gsLst>
              <a:gs pos="0">
                <a:srgbClr val="FFFFFF">
                  <a:alpha val="0"/>
                </a:srgbClr>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08" name="Google Shape;1008;p47"/>
          <p:cNvSpPr txBox="1">
            <a:spLocks noGrp="1"/>
          </p:cNvSpPr>
          <p:nvPr>
            <p:ph type="title" idx="4294967295"/>
          </p:nvPr>
        </p:nvSpPr>
        <p:spPr>
          <a:xfrm>
            <a:off x="332678" y="1191925"/>
            <a:ext cx="2927700" cy="615600"/>
          </a:xfrm>
          <a:prstGeom prst="rect">
            <a:avLst/>
          </a:prstGeom>
          <a:noFill/>
          <a:ln>
            <a:noFill/>
          </a:ln>
        </p:spPr>
        <p:txBody>
          <a:bodyPr spcFirstLastPara="1" wrap="square" lIns="0" tIns="0" rIns="0" bIns="0" anchor="t" anchorCtr="0">
            <a:spAutoFit/>
          </a:bodyPr>
          <a:lstStyle/>
          <a:p>
            <a:pPr marL="12700" lvl="0" indent="0" algn="l" rtl="0">
              <a:lnSpc>
                <a:spcPct val="100000"/>
              </a:lnSpc>
              <a:spcBef>
                <a:spcPts val="0"/>
              </a:spcBef>
              <a:spcAft>
                <a:spcPts val="0"/>
              </a:spcAft>
              <a:buNone/>
            </a:pPr>
            <a:r>
              <a:rPr lang="en-GB" sz="4000" b="1">
                <a:latin typeface="Helvetica Neue"/>
                <a:ea typeface="Helvetica Neue"/>
                <a:cs typeface="Helvetica Neue"/>
                <a:sym typeface="Helvetica Neue"/>
              </a:rPr>
              <a:t>Thank you</a:t>
            </a:r>
            <a:endParaRPr sz="4000" b="1">
              <a:latin typeface="Helvetica Neue"/>
              <a:ea typeface="Helvetica Neue"/>
              <a:cs typeface="Helvetica Neue"/>
              <a:sym typeface="Helvetica Neue"/>
            </a:endParaRPr>
          </a:p>
        </p:txBody>
      </p:sp>
      <p:sp>
        <p:nvSpPr>
          <p:cNvPr id="1009" name="Google Shape;1009;p47"/>
          <p:cNvSpPr/>
          <p:nvPr/>
        </p:nvSpPr>
        <p:spPr>
          <a:xfrm rot="10800000">
            <a:off x="2915953" y="1932022"/>
            <a:ext cx="144685" cy="12637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010" name="Google Shape;1010;p47"/>
          <p:cNvSpPr/>
          <p:nvPr/>
        </p:nvSpPr>
        <p:spPr>
          <a:xfrm rot="10800000">
            <a:off x="333025" y="1995100"/>
            <a:ext cx="2193150" cy="0"/>
          </a:xfrm>
          <a:custGeom>
            <a:avLst/>
            <a:gdLst/>
            <a:ahLst/>
            <a:cxnLst/>
            <a:rect l="l" t="t" r="r" b="b"/>
            <a:pathLst>
              <a:path w="9968865" h="120000" extrusionOk="0">
                <a:moveTo>
                  <a:pt x="0" y="0"/>
                </a:moveTo>
                <a:lnTo>
                  <a:pt x="9968484" y="0"/>
                </a:lnTo>
              </a:path>
            </a:pathLst>
          </a:custGeom>
          <a:noFill/>
          <a:ln w="19050" cap="flat" cmpd="sng">
            <a:solidFill>
              <a:srgbClr val="EFEFE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011" name="Google Shape;1011;p47"/>
          <p:cNvSpPr/>
          <p:nvPr/>
        </p:nvSpPr>
        <p:spPr>
          <a:xfrm rot="10800000">
            <a:off x="2748512" y="1932022"/>
            <a:ext cx="144685" cy="12637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CCCCCC"/>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012" name="Google Shape;1012;p47"/>
          <p:cNvSpPr/>
          <p:nvPr/>
        </p:nvSpPr>
        <p:spPr>
          <a:xfrm rot="10800000">
            <a:off x="2581072" y="1932022"/>
            <a:ext cx="144685" cy="12637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999999"/>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013" name="Google Shape;1013;p47"/>
          <p:cNvSpPr txBox="1"/>
          <p:nvPr/>
        </p:nvSpPr>
        <p:spPr>
          <a:xfrm>
            <a:off x="332675" y="2838900"/>
            <a:ext cx="3281100" cy="255300"/>
          </a:xfrm>
          <a:prstGeom prst="rect">
            <a:avLst/>
          </a:prstGeom>
          <a:noFill/>
          <a:ln>
            <a:noFill/>
          </a:ln>
        </p:spPr>
        <p:txBody>
          <a:bodyPr spcFirstLastPara="1" wrap="square" lIns="0" tIns="9050" rIns="0" bIns="0" anchor="t" anchorCtr="0">
            <a:spAutoFit/>
          </a:bodyPr>
          <a:lstStyle/>
          <a:p>
            <a:pPr marL="12700" marR="139700" lvl="0" indent="0" algn="l" rtl="0">
              <a:spcBef>
                <a:spcPts val="500"/>
              </a:spcBef>
              <a:spcAft>
                <a:spcPts val="0"/>
              </a:spcAft>
              <a:buSzPts val="1100"/>
              <a:buNone/>
            </a:pPr>
            <a:r>
              <a:rPr lang="en-GB" sz="1600" b="1">
                <a:solidFill>
                  <a:schemeClr val="dk1"/>
                </a:solidFill>
                <a:latin typeface="Helvetica Neue"/>
                <a:ea typeface="Helvetica Neue"/>
                <a:cs typeface="Helvetica Neue"/>
                <a:sym typeface="Helvetica Neue"/>
              </a:rPr>
              <a:t>Submitted by:</a:t>
            </a:r>
            <a:endParaRPr sz="1600" b="1">
              <a:solidFill>
                <a:schemeClr val="dk1"/>
              </a:solidFill>
              <a:latin typeface="Helvetica Neue"/>
              <a:ea typeface="Helvetica Neue"/>
              <a:cs typeface="Helvetica Neue"/>
              <a:sym typeface="Helvetica Neue"/>
            </a:endParaRPr>
          </a:p>
        </p:txBody>
      </p:sp>
      <p:graphicFrame>
        <p:nvGraphicFramePr>
          <p:cNvPr id="1014" name="Google Shape;1014;p47"/>
          <p:cNvGraphicFramePr/>
          <p:nvPr/>
        </p:nvGraphicFramePr>
        <p:xfrm>
          <a:off x="332678" y="3278225"/>
          <a:ext cx="3281125" cy="969600"/>
        </p:xfrm>
        <a:graphic>
          <a:graphicData uri="http://schemas.openxmlformats.org/drawingml/2006/table">
            <a:tbl>
              <a:tblPr>
                <a:noFill/>
                <a:tableStyleId>{BC6EC014-CFE3-43E5-B431-B2882958F6F1}</a:tableStyleId>
              </a:tblPr>
              <a:tblGrid>
                <a:gridCol w="1403050">
                  <a:extLst>
                    <a:ext uri="{9D8B030D-6E8A-4147-A177-3AD203B41FA5}">
                      <a16:colId xmlns:a16="http://schemas.microsoft.com/office/drawing/2014/main" val="20000"/>
                    </a:ext>
                  </a:extLst>
                </a:gridCol>
                <a:gridCol w="1878075">
                  <a:extLst>
                    <a:ext uri="{9D8B030D-6E8A-4147-A177-3AD203B41FA5}">
                      <a16:colId xmlns:a16="http://schemas.microsoft.com/office/drawing/2014/main" val="20001"/>
                    </a:ext>
                  </a:extLst>
                </a:gridCol>
              </a:tblGrid>
              <a:tr h="132350">
                <a:tc>
                  <a:txBody>
                    <a:bodyPr/>
                    <a:lstStyle/>
                    <a:p>
                      <a:pPr marL="0" lvl="0" indent="0" algn="l" rtl="0">
                        <a:spcBef>
                          <a:spcPts val="0"/>
                        </a:spcBef>
                        <a:spcAft>
                          <a:spcPts val="0"/>
                        </a:spcAft>
                        <a:buNone/>
                      </a:pPr>
                      <a:r>
                        <a:rPr lang="en-GB" sz="800">
                          <a:solidFill>
                            <a:schemeClr val="dk1"/>
                          </a:solidFill>
                          <a:latin typeface="Helvetica Neue"/>
                          <a:ea typeface="Helvetica Neue"/>
                          <a:cs typeface="Helvetica Neue"/>
                          <a:sym typeface="Helvetica Neue"/>
                        </a:rPr>
                        <a:t>JENIFA KHATUN</a:t>
                      </a:r>
                      <a:endParaRPr sz="800">
                        <a:solidFill>
                          <a:schemeClr val="dk1"/>
                        </a:solidFill>
                        <a:latin typeface="Helvetica Neue"/>
                        <a:ea typeface="Helvetica Neue"/>
                        <a:cs typeface="Helvetica Neue"/>
                        <a:sym typeface="Helvetica Neue"/>
                      </a:endParaRPr>
                    </a:p>
                  </a:txBody>
                  <a:tcPr marL="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12700" marR="139700" lvl="0" indent="0" algn="ctr" rtl="0">
                        <a:spcBef>
                          <a:spcPts val="500"/>
                        </a:spcBef>
                        <a:spcAft>
                          <a:spcPts val="0"/>
                        </a:spcAft>
                        <a:buClr>
                          <a:schemeClr val="dk1"/>
                        </a:buClr>
                        <a:buSzPts val="1100"/>
                        <a:buFont typeface="Arial"/>
                        <a:buNone/>
                      </a:pPr>
                      <a:r>
                        <a:rPr lang="en-GB" sz="800">
                          <a:solidFill>
                            <a:schemeClr val="dk1"/>
                          </a:solidFill>
                          <a:latin typeface="Helvetica Neue"/>
                          <a:ea typeface="Helvetica Neue"/>
                          <a:cs typeface="Helvetica Neue"/>
                          <a:sym typeface="Helvetica Neue"/>
                        </a:rPr>
                        <a:t>(ROLL NO: 18700321048)</a:t>
                      </a:r>
                      <a:endParaRPr sz="800">
                        <a:solidFill>
                          <a:schemeClr val="dk1"/>
                        </a:solidFill>
                        <a:latin typeface="Helvetica Neue"/>
                        <a:ea typeface="Helvetica Neue"/>
                        <a:cs typeface="Helvetica Neue"/>
                        <a:sym typeface="Helvetica Neue"/>
                      </a:endParaRPr>
                    </a:p>
                  </a:txBody>
                  <a:tcPr marL="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0"/>
                  </a:ext>
                </a:extLst>
              </a:tr>
              <a:tr h="132350">
                <a:tc>
                  <a:txBody>
                    <a:bodyPr/>
                    <a:lstStyle/>
                    <a:p>
                      <a:pPr marL="0" lvl="0" indent="0" algn="l" rtl="0">
                        <a:spcBef>
                          <a:spcPts val="0"/>
                        </a:spcBef>
                        <a:spcAft>
                          <a:spcPts val="0"/>
                        </a:spcAft>
                        <a:buClr>
                          <a:schemeClr val="dk1"/>
                        </a:buClr>
                        <a:buSzPts val="1100"/>
                        <a:buFont typeface="Arial"/>
                        <a:buNone/>
                      </a:pPr>
                      <a:r>
                        <a:rPr lang="en-GB" sz="800">
                          <a:solidFill>
                            <a:schemeClr val="dk1"/>
                          </a:solidFill>
                          <a:latin typeface="Helvetica Neue"/>
                          <a:ea typeface="Helvetica Neue"/>
                          <a:cs typeface="Helvetica Neue"/>
                          <a:sym typeface="Helvetica Neue"/>
                        </a:rPr>
                        <a:t>JEET CHATTERJEE</a:t>
                      </a:r>
                      <a:endParaRPr sz="800">
                        <a:solidFill>
                          <a:schemeClr val="dk1"/>
                        </a:solidFill>
                        <a:latin typeface="Helvetica Neue"/>
                        <a:ea typeface="Helvetica Neue"/>
                        <a:cs typeface="Helvetica Neue"/>
                        <a:sym typeface="Helvetica Neue"/>
                      </a:endParaRPr>
                    </a:p>
                  </a:txBody>
                  <a:tcPr marL="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12700" marR="139700" lvl="0" indent="0" algn="ctr" rtl="0">
                        <a:spcBef>
                          <a:spcPts val="500"/>
                        </a:spcBef>
                        <a:spcAft>
                          <a:spcPts val="0"/>
                        </a:spcAft>
                        <a:buNone/>
                      </a:pPr>
                      <a:r>
                        <a:rPr lang="en-GB" sz="800">
                          <a:solidFill>
                            <a:schemeClr val="dk1"/>
                          </a:solidFill>
                          <a:latin typeface="Helvetica Neue"/>
                          <a:ea typeface="Helvetica Neue"/>
                          <a:cs typeface="Helvetica Neue"/>
                          <a:sym typeface="Helvetica Neue"/>
                        </a:rPr>
                        <a:t>(ROLL NO: 18700321084)</a:t>
                      </a:r>
                      <a:endParaRPr sz="800">
                        <a:solidFill>
                          <a:schemeClr val="dk1"/>
                        </a:solidFill>
                        <a:latin typeface="Helvetica Neue"/>
                        <a:ea typeface="Helvetica Neue"/>
                        <a:cs typeface="Helvetica Neue"/>
                        <a:sym typeface="Helvetica Neue"/>
                      </a:endParaRPr>
                    </a:p>
                  </a:txBody>
                  <a:tcPr marL="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132350">
                <a:tc>
                  <a:txBody>
                    <a:bodyPr/>
                    <a:lstStyle/>
                    <a:p>
                      <a:pPr marL="0" lvl="0" indent="0" algn="l" rtl="0">
                        <a:spcBef>
                          <a:spcPts val="0"/>
                        </a:spcBef>
                        <a:spcAft>
                          <a:spcPts val="0"/>
                        </a:spcAft>
                        <a:buClr>
                          <a:schemeClr val="dk1"/>
                        </a:buClr>
                        <a:buSzPts val="1100"/>
                        <a:buFont typeface="Arial"/>
                        <a:buNone/>
                      </a:pPr>
                      <a:r>
                        <a:rPr lang="en-GB" sz="800">
                          <a:solidFill>
                            <a:schemeClr val="dk1"/>
                          </a:solidFill>
                          <a:latin typeface="Helvetica Neue"/>
                          <a:ea typeface="Helvetica Neue"/>
                          <a:cs typeface="Helvetica Neue"/>
                          <a:sym typeface="Helvetica Neue"/>
                        </a:rPr>
                        <a:t>ARCHISHMAN DUTTA</a:t>
                      </a:r>
                      <a:endParaRPr sz="800">
                        <a:solidFill>
                          <a:schemeClr val="dk1"/>
                        </a:solidFill>
                        <a:latin typeface="Helvetica Neue"/>
                        <a:ea typeface="Helvetica Neue"/>
                        <a:cs typeface="Helvetica Neue"/>
                        <a:sym typeface="Helvetica Neue"/>
                      </a:endParaRPr>
                    </a:p>
                  </a:txBody>
                  <a:tcPr marL="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12700" marR="139700" lvl="0" indent="0" algn="ctr" rtl="0">
                        <a:spcBef>
                          <a:spcPts val="500"/>
                        </a:spcBef>
                        <a:spcAft>
                          <a:spcPts val="0"/>
                        </a:spcAft>
                        <a:buClr>
                          <a:schemeClr val="dk1"/>
                        </a:buClr>
                        <a:buSzPts val="1100"/>
                        <a:buFont typeface="Arial"/>
                        <a:buNone/>
                      </a:pPr>
                      <a:r>
                        <a:rPr lang="en-GB" sz="800">
                          <a:solidFill>
                            <a:schemeClr val="dk1"/>
                          </a:solidFill>
                          <a:latin typeface="Helvetica Neue"/>
                          <a:ea typeface="Helvetica Neue"/>
                          <a:cs typeface="Helvetica Neue"/>
                          <a:sym typeface="Helvetica Neue"/>
                        </a:rPr>
                        <a:t>(ROLL NO: 18700321049)</a:t>
                      </a:r>
                      <a:endParaRPr sz="800">
                        <a:solidFill>
                          <a:schemeClr val="dk1"/>
                        </a:solidFill>
                        <a:latin typeface="Helvetica Neue"/>
                        <a:ea typeface="Helvetica Neue"/>
                        <a:cs typeface="Helvetica Neue"/>
                        <a:sym typeface="Helvetica Neue"/>
                      </a:endParaRPr>
                    </a:p>
                  </a:txBody>
                  <a:tcPr marL="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132350">
                <a:tc>
                  <a:txBody>
                    <a:bodyPr/>
                    <a:lstStyle/>
                    <a:p>
                      <a:pPr marL="0" lvl="0" indent="0" algn="l" rtl="0">
                        <a:spcBef>
                          <a:spcPts val="0"/>
                        </a:spcBef>
                        <a:spcAft>
                          <a:spcPts val="0"/>
                        </a:spcAft>
                        <a:buClr>
                          <a:schemeClr val="dk1"/>
                        </a:buClr>
                        <a:buSzPts val="1100"/>
                        <a:buFont typeface="Arial"/>
                        <a:buNone/>
                      </a:pPr>
                      <a:r>
                        <a:rPr lang="en-GB" sz="800">
                          <a:solidFill>
                            <a:schemeClr val="dk1"/>
                          </a:solidFill>
                          <a:latin typeface="Helvetica Neue"/>
                          <a:ea typeface="Helvetica Neue"/>
                          <a:cs typeface="Helvetica Neue"/>
                          <a:sym typeface="Helvetica Neue"/>
                        </a:rPr>
                        <a:t>ADDRI KIRAN DEY</a:t>
                      </a:r>
                      <a:endParaRPr sz="800">
                        <a:solidFill>
                          <a:schemeClr val="dk1"/>
                        </a:solidFill>
                        <a:latin typeface="Helvetica Neue"/>
                        <a:ea typeface="Helvetica Neue"/>
                        <a:cs typeface="Helvetica Neue"/>
                        <a:sym typeface="Helvetica Neue"/>
                      </a:endParaRPr>
                    </a:p>
                  </a:txBody>
                  <a:tcPr marL="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12700" marR="139700" lvl="0" indent="0" algn="ctr" rtl="0">
                        <a:spcBef>
                          <a:spcPts val="500"/>
                        </a:spcBef>
                        <a:spcAft>
                          <a:spcPts val="0"/>
                        </a:spcAft>
                        <a:buClr>
                          <a:schemeClr val="dk1"/>
                        </a:buClr>
                        <a:buSzPts val="1100"/>
                        <a:buFont typeface="Arial"/>
                        <a:buNone/>
                      </a:pPr>
                      <a:r>
                        <a:rPr lang="en-GB" sz="800">
                          <a:solidFill>
                            <a:schemeClr val="dk1"/>
                          </a:solidFill>
                          <a:latin typeface="Helvetica Neue"/>
                          <a:ea typeface="Helvetica Neue"/>
                          <a:cs typeface="Helvetica Neue"/>
                          <a:sym typeface="Helvetica Neue"/>
                        </a:rPr>
                        <a:t>(ROLL NO: 18700321044)</a:t>
                      </a:r>
                      <a:endParaRPr sz="800">
                        <a:solidFill>
                          <a:schemeClr val="dk1"/>
                        </a:solidFill>
                        <a:latin typeface="Helvetica Neue"/>
                        <a:ea typeface="Helvetica Neue"/>
                        <a:cs typeface="Helvetica Neue"/>
                        <a:sym typeface="Helvetica Neue"/>
                      </a:endParaRPr>
                    </a:p>
                  </a:txBody>
                  <a:tcPr marL="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r h="132350">
                <a:tc>
                  <a:txBody>
                    <a:bodyPr/>
                    <a:lstStyle/>
                    <a:p>
                      <a:pPr marL="0" lvl="0" indent="0" algn="l" rtl="0">
                        <a:spcBef>
                          <a:spcPts val="0"/>
                        </a:spcBef>
                        <a:spcAft>
                          <a:spcPts val="0"/>
                        </a:spcAft>
                        <a:buClr>
                          <a:schemeClr val="dk1"/>
                        </a:buClr>
                        <a:buSzPts val="1100"/>
                        <a:buFont typeface="Arial"/>
                        <a:buNone/>
                      </a:pPr>
                      <a:r>
                        <a:rPr lang="en-GB" sz="800">
                          <a:solidFill>
                            <a:schemeClr val="dk1"/>
                          </a:solidFill>
                          <a:latin typeface="Helvetica Neue"/>
                          <a:ea typeface="Helvetica Neue"/>
                          <a:cs typeface="Helvetica Neue"/>
                          <a:sym typeface="Helvetica Neue"/>
                        </a:rPr>
                        <a:t>ABHIPSA CHAKRABORTY</a:t>
                      </a:r>
                      <a:endParaRPr sz="800">
                        <a:solidFill>
                          <a:schemeClr val="dk1"/>
                        </a:solidFill>
                        <a:latin typeface="Helvetica Neue"/>
                        <a:ea typeface="Helvetica Neue"/>
                        <a:cs typeface="Helvetica Neue"/>
                        <a:sym typeface="Helvetica Neue"/>
                      </a:endParaRPr>
                    </a:p>
                  </a:txBody>
                  <a:tcPr marL="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12700" marR="139700" lvl="0" indent="0" algn="ctr" rtl="0">
                        <a:spcBef>
                          <a:spcPts val="500"/>
                        </a:spcBef>
                        <a:spcAft>
                          <a:spcPts val="0"/>
                        </a:spcAft>
                        <a:buNone/>
                      </a:pPr>
                      <a:r>
                        <a:rPr lang="en-GB" sz="800">
                          <a:solidFill>
                            <a:schemeClr val="dk1"/>
                          </a:solidFill>
                          <a:latin typeface="Helvetica Neue"/>
                          <a:ea typeface="Helvetica Neue"/>
                          <a:cs typeface="Helvetica Neue"/>
                          <a:sym typeface="Helvetica Neue"/>
                        </a:rPr>
                        <a:t>(ROLL NO: 18700321060)</a:t>
                      </a:r>
                      <a:endParaRPr sz="800">
                        <a:solidFill>
                          <a:schemeClr val="dk1"/>
                        </a:solidFill>
                        <a:latin typeface="Helvetica Neue"/>
                        <a:ea typeface="Helvetica Neue"/>
                        <a:cs typeface="Helvetica Neue"/>
                        <a:sym typeface="Helvetica Neue"/>
                      </a:endParaRPr>
                    </a:p>
                  </a:txBody>
                  <a:tcPr marL="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15" name="Google Shape;1015;p47"/>
          <p:cNvSpPr txBox="1"/>
          <p:nvPr/>
        </p:nvSpPr>
        <p:spPr>
          <a:xfrm>
            <a:off x="332678" y="4495359"/>
            <a:ext cx="8189100" cy="440100"/>
          </a:xfrm>
          <a:prstGeom prst="rect">
            <a:avLst/>
          </a:prstGeom>
          <a:noFill/>
          <a:ln>
            <a:noFill/>
          </a:ln>
        </p:spPr>
        <p:txBody>
          <a:bodyPr spcFirstLastPara="1" wrap="square" lIns="0" tIns="9050" rIns="0" bIns="0" anchor="t" anchorCtr="0">
            <a:spAutoFit/>
          </a:bodyPr>
          <a:lstStyle/>
          <a:p>
            <a:pPr marL="0" marR="139700" lvl="0" indent="0" algn="l" rtl="0">
              <a:spcBef>
                <a:spcPts val="500"/>
              </a:spcBef>
              <a:spcAft>
                <a:spcPts val="0"/>
              </a:spcAft>
              <a:buSzPts val="1100"/>
              <a:buNone/>
            </a:pPr>
            <a:r>
              <a:rPr lang="en-GB" b="1">
                <a:solidFill>
                  <a:schemeClr val="dk1"/>
                </a:solidFill>
                <a:latin typeface="Helvetica Neue"/>
                <a:ea typeface="Helvetica Neue"/>
                <a:cs typeface="Helvetica Neue"/>
                <a:sym typeface="Helvetica Neue"/>
              </a:rPr>
              <a:t>Under the supervision of</a:t>
            </a:r>
            <a:br>
              <a:rPr lang="en-GB" b="1">
                <a:solidFill>
                  <a:schemeClr val="dk1"/>
                </a:solidFill>
                <a:latin typeface="Helvetica Neue"/>
                <a:ea typeface="Helvetica Neue"/>
                <a:cs typeface="Helvetica Neue"/>
                <a:sym typeface="Helvetica Neue"/>
              </a:rPr>
            </a:br>
            <a:r>
              <a:rPr lang="en-GB" b="1">
                <a:solidFill>
                  <a:srgbClr val="E0301E"/>
                </a:solidFill>
                <a:latin typeface="Helvetica Neue"/>
                <a:ea typeface="Helvetica Neue"/>
                <a:cs typeface="Helvetica Neue"/>
                <a:sym typeface="Helvetica Neue"/>
              </a:rPr>
              <a:t>PROF. (Dr.) DIPSIKHA DAS</a:t>
            </a:r>
            <a:endParaRPr b="1">
              <a:solidFill>
                <a:srgbClr val="E0301E"/>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9"/>
        <p:cNvGrpSpPr/>
        <p:nvPr/>
      </p:nvGrpSpPr>
      <p:grpSpPr>
        <a:xfrm>
          <a:off x="0" y="0"/>
          <a:ext cx="0" cy="0"/>
          <a:chOff x="0" y="0"/>
          <a:chExt cx="0" cy="0"/>
        </a:xfrm>
      </p:grpSpPr>
      <p:pic>
        <p:nvPicPr>
          <p:cNvPr id="120" name="Google Shape;120;p21" title="WhatsApp Image 2025-06-13 at 16.28.34_72ee988a.jpg"/>
          <p:cNvPicPr preferRelativeResize="0"/>
          <p:nvPr/>
        </p:nvPicPr>
        <p:blipFill rotWithShape="1">
          <a:blip r:embed="rId3">
            <a:alphaModFix/>
          </a:blip>
          <a:srcRect l="2230" t="38421" r="2866" b="6246"/>
          <a:stretch/>
        </p:blipFill>
        <p:spPr>
          <a:xfrm>
            <a:off x="3290550" y="354625"/>
            <a:ext cx="5469101" cy="4251402"/>
          </a:xfrm>
          <a:prstGeom prst="rect">
            <a:avLst/>
          </a:prstGeom>
          <a:noFill/>
          <a:ln>
            <a:noFill/>
          </a:ln>
        </p:spPr>
      </p:pic>
      <p:pic>
        <p:nvPicPr>
          <p:cNvPr id="121" name="Google Shape;121;p21" title="Artboard 1@4x.png"/>
          <p:cNvPicPr preferRelativeResize="0"/>
          <p:nvPr/>
        </p:nvPicPr>
        <p:blipFill rotWithShape="1">
          <a:blip r:embed="rId4">
            <a:alphaModFix/>
          </a:blip>
          <a:srcRect t="39" b="49"/>
          <a:stretch/>
        </p:blipFill>
        <p:spPr>
          <a:xfrm>
            <a:off x="0" y="-50750"/>
            <a:ext cx="9144003" cy="5143501"/>
          </a:xfrm>
          <a:prstGeom prst="rect">
            <a:avLst/>
          </a:prstGeom>
          <a:noFill/>
          <a:ln>
            <a:noFill/>
          </a:ln>
        </p:spPr>
      </p:pic>
      <p:sp>
        <p:nvSpPr>
          <p:cNvPr id="122" name="Google Shape;122;p21"/>
          <p:cNvSpPr/>
          <p:nvPr/>
        </p:nvSpPr>
        <p:spPr>
          <a:xfrm>
            <a:off x="0" y="-25"/>
            <a:ext cx="5865000" cy="5143500"/>
          </a:xfrm>
          <a:prstGeom prst="rect">
            <a:avLst/>
          </a:prstGeom>
          <a:gradFill>
            <a:gsLst>
              <a:gs pos="0">
                <a:srgbClr val="FFFFFF">
                  <a:alpha val="0"/>
                </a:srgbClr>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23" name="Google Shape;123;p21"/>
          <p:cNvPicPr preferRelativeResize="0"/>
          <p:nvPr/>
        </p:nvPicPr>
        <p:blipFill rotWithShape="1">
          <a:blip r:embed="rId5">
            <a:alphaModFix/>
          </a:blip>
          <a:srcRect t="92766"/>
          <a:stretch/>
        </p:blipFill>
        <p:spPr>
          <a:xfrm>
            <a:off x="0" y="4771450"/>
            <a:ext cx="9144000" cy="372052"/>
          </a:xfrm>
          <a:prstGeom prst="rect">
            <a:avLst/>
          </a:prstGeom>
          <a:noFill/>
          <a:ln>
            <a:noFill/>
          </a:ln>
        </p:spPr>
      </p:pic>
      <p:sp>
        <p:nvSpPr>
          <p:cNvPr id="124" name="Google Shape;124;p21"/>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25" name="Google Shape;125;p21"/>
          <p:cNvSpPr/>
          <p:nvPr/>
        </p:nvSpPr>
        <p:spPr>
          <a:xfrm>
            <a:off x="1001846" y="189209"/>
            <a:ext cx="4735211" cy="0"/>
          </a:xfrm>
          <a:custGeom>
            <a:avLst/>
            <a:gdLst/>
            <a:ahLst/>
            <a:cxnLst/>
            <a:rect l="l" t="t" r="r" b="b"/>
            <a:pathLst>
              <a:path w="9968865" h="120000" extrusionOk="0">
                <a:moveTo>
                  <a:pt x="0" y="0"/>
                </a:moveTo>
                <a:lnTo>
                  <a:pt x="9968484" y="0"/>
                </a:lnTo>
              </a:path>
            </a:pathLst>
          </a:custGeom>
          <a:noFill/>
          <a:ln w="1905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26" name="Google Shape;126;p21"/>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27" name="Google Shape;127;p21"/>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28" name="Google Shape;128;p21"/>
          <p:cNvSpPr/>
          <p:nvPr/>
        </p:nvSpPr>
        <p:spPr>
          <a:xfrm>
            <a:off x="582328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29" name="Google Shape;129;p21"/>
          <p:cNvSpPr/>
          <p:nvPr/>
        </p:nvSpPr>
        <p:spPr>
          <a:xfrm>
            <a:off x="5864876" y="123624"/>
            <a:ext cx="150130" cy="131134"/>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aphicFrame>
        <p:nvGraphicFramePr>
          <p:cNvPr id="130" name="Google Shape;130;p21"/>
          <p:cNvGraphicFramePr/>
          <p:nvPr/>
        </p:nvGraphicFramePr>
        <p:xfrm>
          <a:off x="322650" y="812500"/>
          <a:ext cx="3748650" cy="4280400"/>
        </p:xfrm>
        <a:graphic>
          <a:graphicData uri="http://schemas.openxmlformats.org/drawingml/2006/table">
            <a:tbl>
              <a:tblPr>
                <a:noFill/>
                <a:tableStyleId>{BC6EC014-CFE3-43E5-B431-B2882958F6F1}</a:tableStyleId>
              </a:tblPr>
              <a:tblGrid>
                <a:gridCol w="272000">
                  <a:extLst>
                    <a:ext uri="{9D8B030D-6E8A-4147-A177-3AD203B41FA5}">
                      <a16:colId xmlns:a16="http://schemas.microsoft.com/office/drawing/2014/main" val="20000"/>
                    </a:ext>
                  </a:extLst>
                </a:gridCol>
                <a:gridCol w="3116150">
                  <a:extLst>
                    <a:ext uri="{9D8B030D-6E8A-4147-A177-3AD203B41FA5}">
                      <a16:colId xmlns:a16="http://schemas.microsoft.com/office/drawing/2014/main" val="20001"/>
                    </a:ext>
                  </a:extLst>
                </a:gridCol>
                <a:gridCol w="360500">
                  <a:extLst>
                    <a:ext uri="{9D8B030D-6E8A-4147-A177-3AD203B41FA5}">
                      <a16:colId xmlns:a16="http://schemas.microsoft.com/office/drawing/2014/main" val="20002"/>
                    </a:ext>
                  </a:extLst>
                </a:gridCol>
              </a:tblGrid>
              <a:tr h="248475">
                <a:tc>
                  <a:txBody>
                    <a:bodyPr/>
                    <a:lstStyle/>
                    <a:p>
                      <a:pPr marL="0" lvl="0" indent="0" algn="ctr" rtl="0">
                        <a:spcBef>
                          <a:spcPts val="0"/>
                        </a:spcBef>
                        <a:spcAft>
                          <a:spcPts val="0"/>
                        </a:spcAft>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Helvetica Neue"/>
                          <a:ea typeface="Helvetica Neue"/>
                          <a:cs typeface="Helvetica Neue"/>
                          <a:sym typeface="Helvetica Neue"/>
                        </a:rPr>
                        <a:t>Problem Statement</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248475">
                <a:tc>
                  <a:txBody>
                    <a:bodyPr/>
                    <a:lstStyle/>
                    <a:p>
                      <a:pPr marL="0" lvl="0" indent="0" algn="ctr" rtl="0">
                        <a:spcBef>
                          <a:spcPts val="0"/>
                        </a:spcBef>
                        <a:spcAft>
                          <a:spcPts val="0"/>
                        </a:spcAft>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Introduction</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Comparison</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Hardware Layer</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Communication Layer</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Application Layer</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Methodology</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Workflow &amp; Algorithms</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Implementation &amp; Results</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Website Implementation</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Prototype Illustration</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0"/>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Challenges &amp; Limitations</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Future Scope</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Conclusion</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3"/>
                  </a:ext>
                </a:extLst>
              </a:tr>
              <a:tr h="248475">
                <a:tc>
                  <a:txBody>
                    <a:bodyPr/>
                    <a:lstStyle/>
                    <a:p>
                      <a:pPr marL="0" lvl="0" indent="0" algn="ctr" rtl="0">
                        <a:spcBef>
                          <a:spcPts val="0"/>
                        </a:spcBef>
                        <a:spcAft>
                          <a:spcPts val="0"/>
                        </a:spcAft>
                        <a:buClr>
                          <a:schemeClr val="dk1"/>
                        </a:buClr>
                        <a:buSzPts val="1100"/>
                        <a:buFont typeface="Arial"/>
                        <a:buNone/>
                      </a:pPr>
                      <a:r>
                        <a:rPr lang="en-GB">
                          <a:solidFill>
                            <a:srgbClr val="E0301E"/>
                          </a:solidFill>
                          <a:latin typeface="Helvetica Neue"/>
                          <a:ea typeface="Helvetica Neue"/>
                          <a:cs typeface="Helvetica Neue"/>
                          <a:sym typeface="Helvetica Neue"/>
                        </a:rPr>
                        <a:t>•</a:t>
                      </a:r>
                      <a:endParaRPr>
                        <a:solidFill>
                          <a:srgbClr val="E0301E"/>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a:solidFill>
                            <a:schemeClr val="dk1"/>
                          </a:solidFill>
                          <a:latin typeface="Helvetica Neue"/>
                          <a:ea typeface="Helvetica Neue"/>
                          <a:cs typeface="Helvetica Neue"/>
                          <a:sym typeface="Helvetica Neue"/>
                        </a:rPr>
                        <a:t>References</a:t>
                      </a:r>
                      <a:endParaRPr>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Helvetica Neue"/>
                        <a:ea typeface="Helvetica Neue"/>
                        <a:cs typeface="Helvetica Neue"/>
                        <a:sym typeface="Helvetica Neue"/>
                      </a:endParaRPr>
                    </a:p>
                  </a:txBody>
                  <a:tcPr marL="36000" marR="36000" marT="36000" marB="360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131" name="Google Shape;131;p21"/>
          <p:cNvSpPr txBox="1">
            <a:spLocks noGrp="1"/>
          </p:cNvSpPr>
          <p:nvPr>
            <p:ph type="title" idx="4294967295"/>
          </p:nvPr>
        </p:nvSpPr>
        <p:spPr>
          <a:xfrm>
            <a:off x="322656" y="2547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Contents</a:t>
            </a:r>
            <a:endParaRPr sz="4000" b="1">
              <a:latin typeface="Helvetica Neue"/>
              <a:ea typeface="Helvetica Neue"/>
              <a:cs typeface="Helvetica Neue"/>
              <a:sym typeface="Helvetica Neue"/>
            </a:endParaRPr>
          </a:p>
        </p:txBody>
      </p:sp>
      <p:sp>
        <p:nvSpPr>
          <p:cNvPr id="132" name="Google Shape;132;p21"/>
          <p:cNvSpPr txBox="1">
            <a:spLocks noGrp="1"/>
          </p:cNvSpPr>
          <p:nvPr>
            <p:ph type="ftr" idx="4294967295"/>
          </p:nvPr>
        </p:nvSpPr>
        <p:spPr>
          <a:xfrm>
            <a:off x="3428395" y="4911277"/>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133" name="Google Shape;133;p21"/>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3</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37"/>
        <p:cNvGrpSpPr/>
        <p:nvPr/>
      </p:nvGrpSpPr>
      <p:grpSpPr>
        <a:xfrm>
          <a:off x="0" y="0"/>
          <a:ext cx="0" cy="0"/>
          <a:chOff x="0" y="0"/>
          <a:chExt cx="0" cy="0"/>
        </a:xfrm>
      </p:grpSpPr>
      <p:pic>
        <p:nvPicPr>
          <p:cNvPr id="138" name="Google Shape;138;p2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39" name="Google Shape;139;p22"/>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Problem statement</a:t>
            </a:r>
            <a:endParaRPr sz="4000" b="1">
              <a:latin typeface="Helvetica Neue"/>
              <a:ea typeface="Helvetica Neue"/>
              <a:cs typeface="Helvetica Neue"/>
              <a:sym typeface="Helvetica Neue"/>
            </a:endParaRPr>
          </a:p>
        </p:txBody>
      </p:sp>
      <p:sp>
        <p:nvSpPr>
          <p:cNvPr id="140" name="Google Shape;140;p22"/>
          <p:cNvSpPr/>
          <p:nvPr/>
        </p:nvSpPr>
        <p:spPr>
          <a:xfrm>
            <a:off x="323850" y="1191900"/>
            <a:ext cx="2730600" cy="3551700"/>
          </a:xfrm>
          <a:prstGeom prst="roundRect">
            <a:avLst>
              <a:gd name="adj" fmla="val 6862"/>
            </a:avLst>
          </a:prstGeom>
          <a:solidFill>
            <a:srgbClr val="F3F3F3"/>
          </a:solidFill>
          <a:ln>
            <a:noFill/>
          </a:ln>
        </p:spPr>
        <p:txBody>
          <a:bodyPr spcFirstLastPara="1" wrap="square" lIns="36000" tIns="36000" rIns="36000" bIns="36000" anchor="t" anchorCtr="0">
            <a:noAutofit/>
          </a:bodyPr>
          <a:lstStyle/>
          <a:p>
            <a:pPr marL="0" lvl="0" indent="0" algn="ctr" rtl="0">
              <a:lnSpc>
                <a:spcPct val="107001"/>
              </a:lnSpc>
              <a:spcBef>
                <a:spcPts val="0"/>
              </a:spcBef>
              <a:spcAft>
                <a:spcPts val="0"/>
              </a:spcAft>
              <a:buClr>
                <a:schemeClr val="dk1"/>
              </a:buClr>
              <a:buFont typeface="Arial"/>
              <a:buNone/>
            </a:pPr>
            <a:r>
              <a:rPr lang="en-GB" sz="2500" b="1">
                <a:solidFill>
                  <a:srgbClr val="433833"/>
                </a:solidFill>
                <a:latin typeface="Helvetica Neue"/>
                <a:ea typeface="Helvetica Neue"/>
                <a:cs typeface="Helvetica Neue"/>
                <a:sym typeface="Helvetica Neue"/>
              </a:rPr>
              <a:t>Urban areas face severe parking inefficiencies, causing traffic congestion and revenue losses.</a:t>
            </a:r>
            <a:endParaRPr sz="2500" b="1">
              <a:solidFill>
                <a:schemeClr val="dk1"/>
              </a:solidFill>
              <a:latin typeface="Helvetica Neue"/>
              <a:ea typeface="Helvetica Neue"/>
              <a:cs typeface="Helvetica Neue"/>
              <a:sym typeface="Helvetica Neue"/>
            </a:endParaRPr>
          </a:p>
        </p:txBody>
      </p:sp>
      <p:sp>
        <p:nvSpPr>
          <p:cNvPr id="141" name="Google Shape;141;p22"/>
          <p:cNvSpPr/>
          <p:nvPr/>
        </p:nvSpPr>
        <p:spPr>
          <a:xfrm>
            <a:off x="6091979" y="1191900"/>
            <a:ext cx="2730600" cy="3551700"/>
          </a:xfrm>
          <a:prstGeom prst="roundRect">
            <a:avLst>
              <a:gd name="adj" fmla="val 6862"/>
            </a:avLst>
          </a:prstGeom>
          <a:solidFill>
            <a:srgbClr val="F3F3F3"/>
          </a:solidFill>
          <a:ln>
            <a:noFill/>
          </a:ln>
        </p:spPr>
        <p:txBody>
          <a:bodyPr spcFirstLastPara="1" wrap="square" lIns="36000" tIns="36000" rIns="36000" bIns="36000" anchor="t" anchorCtr="0">
            <a:noAutofit/>
          </a:bodyPr>
          <a:lstStyle/>
          <a:p>
            <a:pPr marL="0" lvl="0" indent="0" algn="ctr" rtl="0">
              <a:lnSpc>
                <a:spcPct val="107001"/>
              </a:lnSpc>
              <a:spcBef>
                <a:spcPts val="0"/>
              </a:spcBef>
              <a:spcAft>
                <a:spcPts val="0"/>
              </a:spcAft>
              <a:buNone/>
            </a:pPr>
            <a:r>
              <a:rPr lang="en-GB" sz="2500" b="1">
                <a:solidFill>
                  <a:srgbClr val="433833"/>
                </a:solidFill>
                <a:latin typeface="Helvetica Neue"/>
                <a:ea typeface="Helvetica Neue"/>
                <a:cs typeface="Helvetica Neue"/>
                <a:sym typeface="Helvetica Neue"/>
              </a:rPr>
              <a:t>RFID-based systems, while more secure, suffer from high costs, cloning risks, and maintenance issues.</a:t>
            </a:r>
            <a:endParaRPr sz="2500" b="1">
              <a:solidFill>
                <a:srgbClr val="433833"/>
              </a:solidFill>
              <a:latin typeface="Helvetica Neue"/>
              <a:ea typeface="Helvetica Neue"/>
              <a:cs typeface="Helvetica Neue"/>
              <a:sym typeface="Helvetica Neue"/>
            </a:endParaRPr>
          </a:p>
        </p:txBody>
      </p:sp>
      <p:sp>
        <p:nvSpPr>
          <p:cNvPr id="142" name="Google Shape;142;p22"/>
          <p:cNvSpPr/>
          <p:nvPr/>
        </p:nvSpPr>
        <p:spPr>
          <a:xfrm>
            <a:off x="3207914" y="1191900"/>
            <a:ext cx="2730600" cy="3551700"/>
          </a:xfrm>
          <a:prstGeom prst="roundRect">
            <a:avLst>
              <a:gd name="adj" fmla="val 6862"/>
            </a:avLst>
          </a:prstGeom>
          <a:solidFill>
            <a:srgbClr val="F3F3F3"/>
          </a:solidFill>
          <a:ln>
            <a:noFill/>
          </a:ln>
        </p:spPr>
        <p:txBody>
          <a:bodyPr spcFirstLastPara="1" wrap="square" lIns="36000" tIns="36000" rIns="36000" bIns="36000" anchor="t" anchorCtr="0">
            <a:noAutofit/>
          </a:bodyPr>
          <a:lstStyle/>
          <a:p>
            <a:pPr marL="0" lvl="0" indent="0" algn="ctr" rtl="0">
              <a:lnSpc>
                <a:spcPct val="107001"/>
              </a:lnSpc>
              <a:spcBef>
                <a:spcPts val="0"/>
              </a:spcBef>
              <a:spcAft>
                <a:spcPts val="0"/>
              </a:spcAft>
              <a:buNone/>
            </a:pPr>
            <a:r>
              <a:rPr lang="en-GB" sz="2500" b="1">
                <a:solidFill>
                  <a:srgbClr val="433833"/>
                </a:solidFill>
                <a:latin typeface="Helvetica Neue"/>
                <a:ea typeface="Helvetica Neue"/>
                <a:cs typeface="Helvetica Neue"/>
                <a:sym typeface="Helvetica Neue"/>
              </a:rPr>
              <a:t>Manual systems are prone to human errors, unauthorized parking, and fraud.</a:t>
            </a:r>
            <a:endParaRPr sz="2500" b="1">
              <a:solidFill>
                <a:srgbClr val="433833"/>
              </a:solidFill>
              <a:latin typeface="Helvetica Neue"/>
              <a:ea typeface="Helvetica Neue"/>
              <a:cs typeface="Helvetica Neue"/>
              <a:sym typeface="Helvetica Neue"/>
            </a:endParaRPr>
          </a:p>
        </p:txBody>
      </p:sp>
      <p:grpSp>
        <p:nvGrpSpPr>
          <p:cNvPr id="143" name="Google Shape;143;p22"/>
          <p:cNvGrpSpPr/>
          <p:nvPr/>
        </p:nvGrpSpPr>
        <p:grpSpPr>
          <a:xfrm>
            <a:off x="507290" y="4492133"/>
            <a:ext cx="2363719" cy="92406"/>
            <a:chOff x="467422" y="4492133"/>
            <a:chExt cx="2363719" cy="92406"/>
          </a:xfrm>
        </p:grpSpPr>
        <p:sp>
          <p:nvSpPr>
            <p:cNvPr id="144" name="Google Shape;144;p22"/>
            <p:cNvSpPr/>
            <p:nvPr/>
          </p:nvSpPr>
          <p:spPr>
            <a:xfrm>
              <a:off x="864225" y="4538336"/>
              <a:ext cx="1570096"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145" name="Google Shape;145;p22"/>
            <p:cNvGrpSpPr/>
            <p:nvPr/>
          </p:nvGrpSpPr>
          <p:grpSpPr>
            <a:xfrm>
              <a:off x="467422" y="4492133"/>
              <a:ext cx="350127" cy="92406"/>
              <a:chOff x="467422" y="4492133"/>
              <a:chExt cx="350127" cy="92406"/>
            </a:xfrm>
          </p:grpSpPr>
          <p:sp>
            <p:nvSpPr>
              <p:cNvPr id="146" name="Google Shape;146;p22"/>
              <p:cNvSpPr/>
              <p:nvPr/>
            </p:nvSpPr>
            <p:spPr>
              <a:xfrm>
                <a:off x="467422" y="4492133"/>
                <a:ext cx="105773" cy="92406"/>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47" name="Google Shape;147;p22"/>
              <p:cNvSpPr/>
              <p:nvPr/>
            </p:nvSpPr>
            <p:spPr>
              <a:xfrm>
                <a:off x="589599" y="4492133"/>
                <a:ext cx="105773" cy="92406"/>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48" name="Google Shape;148;p22"/>
              <p:cNvSpPr/>
              <p:nvPr/>
            </p:nvSpPr>
            <p:spPr>
              <a:xfrm>
                <a:off x="711776" y="4492133"/>
                <a:ext cx="105773" cy="92406"/>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149" name="Google Shape;149;p22"/>
            <p:cNvGrpSpPr/>
            <p:nvPr/>
          </p:nvGrpSpPr>
          <p:grpSpPr>
            <a:xfrm rot="10800000">
              <a:off x="2480997" y="4492134"/>
              <a:ext cx="350144" cy="92405"/>
              <a:chOff x="467422" y="4492133"/>
              <a:chExt cx="350144" cy="92405"/>
            </a:xfrm>
          </p:grpSpPr>
          <p:sp>
            <p:nvSpPr>
              <p:cNvPr id="150" name="Google Shape;150;p22"/>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51" name="Google Shape;151;p22"/>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52" name="Google Shape;152;p22"/>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153" name="Google Shape;153;p22"/>
          <p:cNvGrpSpPr/>
          <p:nvPr/>
        </p:nvGrpSpPr>
        <p:grpSpPr>
          <a:xfrm>
            <a:off x="3391355" y="4492133"/>
            <a:ext cx="2363719" cy="92405"/>
            <a:chOff x="467422" y="4492133"/>
            <a:chExt cx="2363719" cy="92405"/>
          </a:xfrm>
        </p:grpSpPr>
        <p:sp>
          <p:nvSpPr>
            <p:cNvPr id="154" name="Google Shape;154;p22"/>
            <p:cNvSpPr/>
            <p:nvPr/>
          </p:nvSpPr>
          <p:spPr>
            <a:xfrm>
              <a:off x="864225" y="4538336"/>
              <a:ext cx="1570096"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155" name="Google Shape;155;p22"/>
            <p:cNvGrpSpPr/>
            <p:nvPr/>
          </p:nvGrpSpPr>
          <p:grpSpPr>
            <a:xfrm>
              <a:off x="467422" y="4492133"/>
              <a:ext cx="350144" cy="92405"/>
              <a:chOff x="467422" y="4492133"/>
              <a:chExt cx="350144" cy="92405"/>
            </a:xfrm>
          </p:grpSpPr>
          <p:sp>
            <p:nvSpPr>
              <p:cNvPr id="156" name="Google Shape;156;p22"/>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57" name="Google Shape;157;p22"/>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58" name="Google Shape;158;p22"/>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159" name="Google Shape;159;p22"/>
            <p:cNvGrpSpPr/>
            <p:nvPr/>
          </p:nvGrpSpPr>
          <p:grpSpPr>
            <a:xfrm rot="10800000">
              <a:off x="2480997" y="4492134"/>
              <a:ext cx="350144" cy="92405"/>
              <a:chOff x="467422" y="4492133"/>
              <a:chExt cx="350144" cy="92405"/>
            </a:xfrm>
          </p:grpSpPr>
          <p:sp>
            <p:nvSpPr>
              <p:cNvPr id="160" name="Google Shape;160;p22"/>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61" name="Google Shape;161;p22"/>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62" name="Google Shape;162;p22"/>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163" name="Google Shape;163;p22"/>
          <p:cNvGrpSpPr/>
          <p:nvPr/>
        </p:nvGrpSpPr>
        <p:grpSpPr>
          <a:xfrm>
            <a:off x="6275419" y="4492133"/>
            <a:ext cx="2363719" cy="92405"/>
            <a:chOff x="467422" y="4492133"/>
            <a:chExt cx="2363719" cy="92405"/>
          </a:xfrm>
        </p:grpSpPr>
        <p:sp>
          <p:nvSpPr>
            <p:cNvPr id="164" name="Google Shape;164;p22"/>
            <p:cNvSpPr/>
            <p:nvPr/>
          </p:nvSpPr>
          <p:spPr>
            <a:xfrm>
              <a:off x="864225" y="4538336"/>
              <a:ext cx="1570096"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165" name="Google Shape;165;p22"/>
            <p:cNvGrpSpPr/>
            <p:nvPr/>
          </p:nvGrpSpPr>
          <p:grpSpPr>
            <a:xfrm>
              <a:off x="467422" y="4492133"/>
              <a:ext cx="350144" cy="92405"/>
              <a:chOff x="467422" y="4492133"/>
              <a:chExt cx="350144" cy="92405"/>
            </a:xfrm>
          </p:grpSpPr>
          <p:sp>
            <p:nvSpPr>
              <p:cNvPr id="166" name="Google Shape;166;p22"/>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67" name="Google Shape;167;p22"/>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68" name="Google Shape;168;p22"/>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169" name="Google Shape;169;p22"/>
            <p:cNvGrpSpPr/>
            <p:nvPr/>
          </p:nvGrpSpPr>
          <p:grpSpPr>
            <a:xfrm rot="10800000">
              <a:off x="2480997" y="4492134"/>
              <a:ext cx="350144" cy="92405"/>
              <a:chOff x="467422" y="4492133"/>
              <a:chExt cx="350144" cy="92405"/>
            </a:xfrm>
          </p:grpSpPr>
          <p:sp>
            <p:nvSpPr>
              <p:cNvPr id="170" name="Google Shape;170;p22"/>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71" name="Google Shape;171;p22"/>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72" name="Google Shape;172;p22"/>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173" name="Google Shape;173;p22"/>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74" name="Google Shape;174;p22"/>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75" name="Google Shape;175;p22"/>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76" name="Google Shape;176;p22"/>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77" name="Google Shape;177;p22"/>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178" name="Google Shape;178;p22"/>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179" name="Google Shape;179;p22"/>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180" name="Google Shape;180;p22"/>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4</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84"/>
        <p:cNvGrpSpPr/>
        <p:nvPr/>
      </p:nvGrpSpPr>
      <p:grpSpPr>
        <a:xfrm>
          <a:off x="0" y="0"/>
          <a:ext cx="0" cy="0"/>
          <a:chOff x="0" y="0"/>
          <a:chExt cx="0" cy="0"/>
        </a:xfrm>
      </p:grpSpPr>
      <p:pic>
        <p:nvPicPr>
          <p:cNvPr id="185" name="Google Shape;185;p2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6" name="Google Shape;186;p23"/>
          <p:cNvSpPr txBox="1">
            <a:spLocks noGrp="1"/>
          </p:cNvSpPr>
          <p:nvPr>
            <p:ph type="title" idx="4294967295"/>
          </p:nvPr>
        </p:nvSpPr>
        <p:spPr>
          <a:xfrm>
            <a:off x="322656" y="2401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Introduction</a:t>
            </a:r>
            <a:endParaRPr sz="4000" b="1">
              <a:latin typeface="Helvetica Neue"/>
              <a:ea typeface="Helvetica Neue"/>
              <a:cs typeface="Helvetica Neue"/>
              <a:sym typeface="Helvetica Neue"/>
            </a:endParaRPr>
          </a:p>
        </p:txBody>
      </p:sp>
      <p:sp>
        <p:nvSpPr>
          <p:cNvPr id="187" name="Google Shape;187;p23"/>
          <p:cNvSpPr txBox="1">
            <a:spLocks noGrp="1"/>
          </p:cNvSpPr>
          <p:nvPr>
            <p:ph type="title" idx="4294967295"/>
          </p:nvPr>
        </p:nvSpPr>
        <p:spPr>
          <a:xfrm>
            <a:off x="262781" y="906703"/>
            <a:ext cx="8498700" cy="39252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None/>
            </a:pPr>
            <a:r>
              <a:rPr lang="en-GB" sz="2400">
                <a:latin typeface="Helvetica Neue"/>
                <a:ea typeface="Helvetica Neue"/>
                <a:cs typeface="Helvetica Neue"/>
                <a:sym typeface="Helvetica Neue"/>
              </a:rPr>
              <a:t>To address the mentioned problems, we present AUTOPARK, an IoT-driven smart parking solution designed for automation, affordability, and scalability. It uses ESP8266 microcontrollers, IR sensors, servo motors, and QR code-based authentication to fully automate entry, exit, slot monitoring, and billing.</a:t>
            </a:r>
            <a:endParaRPr sz="2400">
              <a:latin typeface="Helvetica Neue"/>
              <a:ea typeface="Helvetica Neue"/>
              <a:cs typeface="Helvetica Neue"/>
              <a:sym typeface="Helvetica Neue"/>
            </a:endParaRPr>
          </a:p>
          <a:p>
            <a:pPr marL="0" lvl="0" indent="0" algn="just" rtl="0">
              <a:spcBef>
                <a:spcPts val="0"/>
              </a:spcBef>
              <a:spcAft>
                <a:spcPts val="0"/>
              </a:spcAft>
              <a:buNone/>
            </a:pPr>
            <a:endParaRPr sz="1500">
              <a:latin typeface="Helvetica Neue"/>
              <a:ea typeface="Helvetica Neue"/>
              <a:cs typeface="Helvetica Neue"/>
              <a:sym typeface="Helvetica Neue"/>
            </a:endParaRPr>
          </a:p>
          <a:p>
            <a:pPr marL="0" lvl="0" indent="0" algn="just" rtl="0">
              <a:spcBef>
                <a:spcPts val="0"/>
              </a:spcBef>
              <a:spcAft>
                <a:spcPts val="0"/>
              </a:spcAft>
              <a:buNone/>
            </a:pPr>
            <a:r>
              <a:rPr lang="en-GB" sz="2400">
                <a:latin typeface="Helvetica Neue"/>
                <a:ea typeface="Helvetica Neue"/>
                <a:cs typeface="Helvetica Neue"/>
                <a:sym typeface="Helvetica Neue"/>
              </a:rPr>
              <a:t>Users scan a unique QR code for access, with real-time slot availability shown on OLED displays and a cloud dashboard. Exit is similarly automated, with fees calculated based on parking duration. This reduces manual intervention, unauthorized access, and operational costs.</a:t>
            </a:r>
            <a:endParaRPr sz="2400">
              <a:latin typeface="Helvetica Neue"/>
              <a:ea typeface="Helvetica Neue"/>
              <a:cs typeface="Helvetica Neue"/>
              <a:sym typeface="Helvetica Neue"/>
            </a:endParaRPr>
          </a:p>
        </p:txBody>
      </p:sp>
      <p:sp>
        <p:nvSpPr>
          <p:cNvPr id="188" name="Google Shape;188;p23"/>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89" name="Google Shape;189;p23"/>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90" name="Google Shape;190;p23"/>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91" name="Google Shape;191;p23"/>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192" name="Google Shape;192;p23"/>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193" name="Google Shape;193;p23"/>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194" name="Google Shape;194;p23"/>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195" name="Google Shape;195;p23"/>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5</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01" name="Google Shape;201;p24"/>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Comparing with existing systems</a:t>
            </a:r>
            <a:endParaRPr sz="4000" b="1">
              <a:latin typeface="Helvetica Neue"/>
              <a:ea typeface="Helvetica Neue"/>
              <a:cs typeface="Helvetica Neue"/>
              <a:sym typeface="Helvetica Neue"/>
            </a:endParaRPr>
          </a:p>
        </p:txBody>
      </p:sp>
      <p:sp>
        <p:nvSpPr>
          <p:cNvPr id="202" name="Google Shape;202;p24"/>
          <p:cNvSpPr/>
          <p:nvPr/>
        </p:nvSpPr>
        <p:spPr>
          <a:xfrm>
            <a:off x="323850" y="1038000"/>
            <a:ext cx="2730600" cy="3705600"/>
          </a:xfrm>
          <a:prstGeom prst="roundRect">
            <a:avLst>
              <a:gd name="adj" fmla="val 6862"/>
            </a:avLst>
          </a:prstGeom>
          <a:solidFill>
            <a:srgbClr val="F3F3F3"/>
          </a:solidFill>
          <a:ln>
            <a:noFill/>
          </a:ln>
        </p:spPr>
        <p:txBody>
          <a:bodyPr spcFirstLastPara="1" wrap="square" lIns="72000" tIns="72000" rIns="72000" bIns="72000" anchor="t" anchorCtr="0">
            <a:noAutofit/>
          </a:bodyPr>
          <a:lstStyle/>
          <a:p>
            <a:pPr marL="0" lvl="0" indent="0" algn="l" rtl="0">
              <a:lnSpc>
                <a:spcPct val="100000"/>
              </a:lnSpc>
              <a:spcBef>
                <a:spcPts val="0"/>
              </a:spcBef>
              <a:spcAft>
                <a:spcPts val="0"/>
              </a:spcAft>
              <a:buNone/>
            </a:pPr>
            <a:r>
              <a:rPr lang="en-GB" sz="2400" b="1">
                <a:solidFill>
                  <a:srgbClr val="433833"/>
                </a:solidFill>
                <a:latin typeface="Helvetica Neue"/>
                <a:ea typeface="Helvetica Neue"/>
                <a:cs typeface="Helvetica Neue"/>
                <a:sym typeface="Helvetica Neue"/>
              </a:rPr>
              <a:t>Cost Analysis: </a:t>
            </a:r>
            <a:endParaRPr sz="2400" b="1">
              <a:solidFill>
                <a:srgbClr val="433833"/>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GB" sz="2400" b="1">
                <a:solidFill>
                  <a:srgbClr val="433833"/>
                </a:solidFill>
                <a:latin typeface="Helvetica Neue"/>
                <a:ea typeface="Helvetica Neue"/>
                <a:cs typeface="Helvetica Neue"/>
                <a:sym typeface="Helvetica Neue"/>
              </a:rPr>
              <a:t>RFID vs. IoT</a:t>
            </a:r>
            <a:endParaRPr sz="2400" b="1">
              <a:solidFill>
                <a:srgbClr val="433833"/>
              </a:solidFill>
              <a:latin typeface="Helvetica Neue"/>
              <a:ea typeface="Helvetica Neue"/>
              <a:cs typeface="Helvetica Neue"/>
              <a:sym typeface="Helvetica Neue"/>
            </a:endParaRPr>
          </a:p>
        </p:txBody>
      </p:sp>
      <p:sp>
        <p:nvSpPr>
          <p:cNvPr id="203" name="Google Shape;203;p24"/>
          <p:cNvSpPr/>
          <p:nvPr/>
        </p:nvSpPr>
        <p:spPr>
          <a:xfrm>
            <a:off x="6091975" y="997500"/>
            <a:ext cx="2730600" cy="3746100"/>
          </a:xfrm>
          <a:prstGeom prst="roundRect">
            <a:avLst>
              <a:gd name="adj" fmla="val 6862"/>
            </a:avLst>
          </a:prstGeom>
          <a:solidFill>
            <a:srgbClr val="F3F3F3"/>
          </a:solidFill>
          <a:ln>
            <a:noFill/>
          </a:ln>
        </p:spPr>
        <p:txBody>
          <a:bodyPr spcFirstLastPara="1" wrap="square" lIns="72000" tIns="72000" rIns="72000" bIns="72000" anchor="t" anchorCtr="0">
            <a:noAutofit/>
          </a:bodyPr>
          <a:lstStyle/>
          <a:p>
            <a:pPr marL="0" lvl="0" indent="0" algn="l" rtl="0">
              <a:lnSpc>
                <a:spcPct val="100000"/>
              </a:lnSpc>
              <a:spcBef>
                <a:spcPts val="0"/>
              </a:spcBef>
              <a:spcAft>
                <a:spcPts val="0"/>
              </a:spcAft>
              <a:buNone/>
            </a:pPr>
            <a:r>
              <a:rPr lang="en-GB" sz="2400" b="1">
                <a:solidFill>
                  <a:srgbClr val="433833"/>
                </a:solidFill>
                <a:latin typeface="Helvetica Neue"/>
                <a:ea typeface="Helvetica Neue"/>
                <a:cs typeface="Helvetica Neue"/>
                <a:sym typeface="Helvetica Neue"/>
              </a:rPr>
              <a:t>Scalability</a:t>
            </a:r>
            <a:endParaRPr sz="2400" b="1">
              <a:solidFill>
                <a:srgbClr val="433833"/>
              </a:solidFill>
              <a:latin typeface="Helvetica Neue"/>
              <a:ea typeface="Helvetica Neue"/>
              <a:cs typeface="Helvetica Neue"/>
              <a:sym typeface="Helvetica Neue"/>
            </a:endParaRPr>
          </a:p>
        </p:txBody>
      </p:sp>
      <p:sp>
        <p:nvSpPr>
          <p:cNvPr id="204" name="Google Shape;204;p24"/>
          <p:cNvSpPr/>
          <p:nvPr/>
        </p:nvSpPr>
        <p:spPr>
          <a:xfrm>
            <a:off x="3207925" y="997600"/>
            <a:ext cx="2730600" cy="3746100"/>
          </a:xfrm>
          <a:prstGeom prst="roundRect">
            <a:avLst>
              <a:gd name="adj" fmla="val 6862"/>
            </a:avLst>
          </a:prstGeom>
          <a:solidFill>
            <a:srgbClr val="F3F3F3"/>
          </a:solidFill>
          <a:ln>
            <a:noFill/>
          </a:ln>
        </p:spPr>
        <p:txBody>
          <a:bodyPr spcFirstLastPara="1" wrap="square" lIns="72000" tIns="72000" rIns="72000" bIns="72000" anchor="t" anchorCtr="0">
            <a:noAutofit/>
          </a:bodyPr>
          <a:lstStyle/>
          <a:p>
            <a:pPr marL="0" lvl="0" indent="0" algn="l" rtl="0">
              <a:lnSpc>
                <a:spcPct val="100000"/>
              </a:lnSpc>
              <a:spcBef>
                <a:spcPts val="0"/>
              </a:spcBef>
              <a:spcAft>
                <a:spcPts val="0"/>
              </a:spcAft>
              <a:buNone/>
            </a:pPr>
            <a:r>
              <a:rPr lang="en-GB" sz="2400" b="1">
                <a:solidFill>
                  <a:srgbClr val="433833"/>
                </a:solidFill>
                <a:latin typeface="Helvetica Neue"/>
                <a:ea typeface="Helvetica Neue"/>
                <a:cs typeface="Helvetica Neue"/>
                <a:sym typeface="Helvetica Neue"/>
              </a:rPr>
              <a:t>Efficiency </a:t>
            </a:r>
            <a:endParaRPr sz="2400" b="1">
              <a:solidFill>
                <a:srgbClr val="433833"/>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GB" sz="2400" b="1">
                <a:solidFill>
                  <a:srgbClr val="433833"/>
                </a:solidFill>
                <a:latin typeface="Helvetica Neue"/>
                <a:ea typeface="Helvetica Neue"/>
                <a:cs typeface="Helvetica Neue"/>
                <a:sym typeface="Helvetica Neue"/>
              </a:rPr>
              <a:t>Metrics</a:t>
            </a:r>
            <a:endParaRPr sz="2400" b="1">
              <a:solidFill>
                <a:srgbClr val="433833"/>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endParaRPr sz="1800" b="1">
              <a:solidFill>
                <a:srgbClr val="433833"/>
              </a:solidFill>
              <a:latin typeface="Helvetica Neue"/>
              <a:ea typeface="Helvetica Neue"/>
              <a:cs typeface="Helvetica Neue"/>
              <a:sym typeface="Helvetica Neue"/>
            </a:endParaRPr>
          </a:p>
          <a:p>
            <a:pPr marL="0" lvl="0" indent="0" algn="l" rtl="0">
              <a:spcBef>
                <a:spcPts val="0"/>
              </a:spcBef>
              <a:spcAft>
                <a:spcPts val="0"/>
              </a:spcAft>
              <a:buNone/>
            </a:pPr>
            <a:endParaRPr sz="1800" b="1">
              <a:solidFill>
                <a:srgbClr val="433833"/>
              </a:solidFill>
              <a:latin typeface="Helvetica Neue"/>
              <a:ea typeface="Helvetica Neue"/>
              <a:cs typeface="Helvetica Neue"/>
              <a:sym typeface="Helvetica Neue"/>
            </a:endParaRPr>
          </a:p>
        </p:txBody>
      </p:sp>
      <p:grpSp>
        <p:nvGrpSpPr>
          <p:cNvPr id="205" name="Google Shape;205;p24"/>
          <p:cNvGrpSpPr/>
          <p:nvPr/>
        </p:nvGrpSpPr>
        <p:grpSpPr>
          <a:xfrm>
            <a:off x="507290" y="4492133"/>
            <a:ext cx="2363719" cy="92405"/>
            <a:chOff x="467422" y="4492133"/>
            <a:chExt cx="2363719" cy="92405"/>
          </a:xfrm>
        </p:grpSpPr>
        <p:sp>
          <p:nvSpPr>
            <p:cNvPr id="206" name="Google Shape;206;p24"/>
            <p:cNvSpPr/>
            <p:nvPr/>
          </p:nvSpPr>
          <p:spPr>
            <a:xfrm>
              <a:off x="864225" y="4538336"/>
              <a:ext cx="1570096"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207" name="Google Shape;207;p24"/>
            <p:cNvGrpSpPr/>
            <p:nvPr/>
          </p:nvGrpSpPr>
          <p:grpSpPr>
            <a:xfrm>
              <a:off x="467422" y="4492133"/>
              <a:ext cx="350144" cy="92405"/>
              <a:chOff x="467422" y="4492133"/>
              <a:chExt cx="350144" cy="92405"/>
            </a:xfrm>
          </p:grpSpPr>
          <p:sp>
            <p:nvSpPr>
              <p:cNvPr id="208" name="Google Shape;208;p2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09" name="Google Shape;209;p2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10" name="Google Shape;210;p2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211" name="Google Shape;211;p24"/>
            <p:cNvGrpSpPr/>
            <p:nvPr/>
          </p:nvGrpSpPr>
          <p:grpSpPr>
            <a:xfrm rot="10800000">
              <a:off x="2480997" y="4492134"/>
              <a:ext cx="350144" cy="92405"/>
              <a:chOff x="467422" y="4492133"/>
              <a:chExt cx="350144" cy="92405"/>
            </a:xfrm>
          </p:grpSpPr>
          <p:sp>
            <p:nvSpPr>
              <p:cNvPr id="212" name="Google Shape;212;p2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13" name="Google Shape;213;p2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14" name="Google Shape;214;p2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215" name="Google Shape;215;p24"/>
          <p:cNvGrpSpPr/>
          <p:nvPr/>
        </p:nvGrpSpPr>
        <p:grpSpPr>
          <a:xfrm>
            <a:off x="3391355" y="4492133"/>
            <a:ext cx="2363719" cy="92405"/>
            <a:chOff x="467422" y="4492133"/>
            <a:chExt cx="2363719" cy="92405"/>
          </a:xfrm>
        </p:grpSpPr>
        <p:sp>
          <p:nvSpPr>
            <p:cNvPr id="216" name="Google Shape;216;p24"/>
            <p:cNvSpPr/>
            <p:nvPr/>
          </p:nvSpPr>
          <p:spPr>
            <a:xfrm>
              <a:off x="864225" y="4538336"/>
              <a:ext cx="1570096"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217" name="Google Shape;217;p24"/>
            <p:cNvGrpSpPr/>
            <p:nvPr/>
          </p:nvGrpSpPr>
          <p:grpSpPr>
            <a:xfrm>
              <a:off x="467422" y="4492133"/>
              <a:ext cx="350144" cy="92405"/>
              <a:chOff x="467422" y="4492133"/>
              <a:chExt cx="350144" cy="92405"/>
            </a:xfrm>
          </p:grpSpPr>
          <p:sp>
            <p:nvSpPr>
              <p:cNvPr id="218" name="Google Shape;218;p2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19" name="Google Shape;219;p2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20" name="Google Shape;220;p2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221" name="Google Shape;221;p24"/>
            <p:cNvGrpSpPr/>
            <p:nvPr/>
          </p:nvGrpSpPr>
          <p:grpSpPr>
            <a:xfrm rot="10800000">
              <a:off x="2480997" y="4492134"/>
              <a:ext cx="350144" cy="92405"/>
              <a:chOff x="467422" y="4492133"/>
              <a:chExt cx="350144" cy="92405"/>
            </a:xfrm>
          </p:grpSpPr>
          <p:sp>
            <p:nvSpPr>
              <p:cNvPr id="222" name="Google Shape;222;p2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23" name="Google Shape;223;p2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24" name="Google Shape;224;p2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225" name="Google Shape;225;p24"/>
          <p:cNvGrpSpPr/>
          <p:nvPr/>
        </p:nvGrpSpPr>
        <p:grpSpPr>
          <a:xfrm>
            <a:off x="6275419" y="4492133"/>
            <a:ext cx="2363719" cy="92405"/>
            <a:chOff x="467422" y="4492133"/>
            <a:chExt cx="2363719" cy="92405"/>
          </a:xfrm>
        </p:grpSpPr>
        <p:sp>
          <p:nvSpPr>
            <p:cNvPr id="226" name="Google Shape;226;p24"/>
            <p:cNvSpPr/>
            <p:nvPr/>
          </p:nvSpPr>
          <p:spPr>
            <a:xfrm>
              <a:off x="864225" y="4538336"/>
              <a:ext cx="1570096"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227" name="Google Shape;227;p24"/>
            <p:cNvGrpSpPr/>
            <p:nvPr/>
          </p:nvGrpSpPr>
          <p:grpSpPr>
            <a:xfrm>
              <a:off x="467422" y="4492133"/>
              <a:ext cx="350144" cy="92405"/>
              <a:chOff x="467422" y="4492133"/>
              <a:chExt cx="350144" cy="92405"/>
            </a:xfrm>
          </p:grpSpPr>
          <p:sp>
            <p:nvSpPr>
              <p:cNvPr id="228" name="Google Shape;228;p2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29" name="Google Shape;229;p2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30" name="Google Shape;230;p2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231" name="Google Shape;231;p24"/>
            <p:cNvGrpSpPr/>
            <p:nvPr/>
          </p:nvGrpSpPr>
          <p:grpSpPr>
            <a:xfrm rot="10800000">
              <a:off x="2480997" y="4492134"/>
              <a:ext cx="350144" cy="92405"/>
              <a:chOff x="467422" y="4492133"/>
              <a:chExt cx="350144" cy="92405"/>
            </a:xfrm>
          </p:grpSpPr>
          <p:sp>
            <p:nvSpPr>
              <p:cNvPr id="232" name="Google Shape;232;p24"/>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33" name="Google Shape;233;p24"/>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34" name="Google Shape;234;p24"/>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235" name="Google Shape;235;p24"/>
          <p:cNvSpPr txBox="1"/>
          <p:nvPr/>
        </p:nvSpPr>
        <p:spPr>
          <a:xfrm>
            <a:off x="3207300" y="1890150"/>
            <a:ext cx="2730600" cy="2154900"/>
          </a:xfrm>
          <a:prstGeom prst="rect">
            <a:avLst/>
          </a:prstGeom>
          <a:noFill/>
          <a:ln>
            <a:noFill/>
          </a:ln>
        </p:spPr>
        <p:txBody>
          <a:bodyPr spcFirstLastPara="1" wrap="square" lIns="91425" tIns="91425" rIns="91425" bIns="91425" anchor="t" anchorCtr="0">
            <a:spAutoFit/>
          </a:bodyPr>
          <a:lstStyle/>
          <a:p>
            <a:pPr marL="244800" lvl="0" indent="-224000"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Response Time:</a:t>
            </a:r>
            <a:endParaRPr sz="1600">
              <a:solidFill>
                <a:schemeClr val="dk1"/>
              </a:solidFill>
              <a:latin typeface="Helvetica Neue"/>
              <a:ea typeface="Helvetica Neue"/>
              <a:cs typeface="Helvetica Neue"/>
              <a:sym typeface="Helvetica Neue"/>
            </a:endParaRPr>
          </a:p>
          <a:p>
            <a:pPr marL="424799" lvl="0" indent="-224000"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IoT: 45% faster entry/exit</a:t>
            </a:r>
            <a:endParaRPr sz="1600">
              <a:solidFill>
                <a:schemeClr val="dk1"/>
              </a:solidFill>
              <a:latin typeface="Helvetica Neue"/>
              <a:ea typeface="Helvetica Neue"/>
              <a:cs typeface="Helvetica Neue"/>
              <a:sym typeface="Helvetica Neue"/>
            </a:endParaRPr>
          </a:p>
          <a:p>
            <a:pPr marL="244800" lvl="0" indent="-224000"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Automation: Higher in IoT-based systems</a:t>
            </a:r>
            <a:endParaRPr sz="1600">
              <a:solidFill>
                <a:schemeClr val="dk1"/>
              </a:solidFill>
              <a:latin typeface="Helvetica Neue"/>
              <a:ea typeface="Helvetica Neue"/>
              <a:cs typeface="Helvetica Neue"/>
              <a:sym typeface="Helvetica Neue"/>
            </a:endParaRPr>
          </a:p>
          <a:p>
            <a:pPr marL="244800" lvl="0" indent="-224000"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Security: RFID more secure unless IoT uses enhanced encryption</a:t>
            </a:r>
            <a:endParaRPr sz="1600"/>
          </a:p>
        </p:txBody>
      </p:sp>
      <p:sp>
        <p:nvSpPr>
          <p:cNvPr id="236" name="Google Shape;236;p24"/>
          <p:cNvSpPr txBox="1"/>
          <p:nvPr/>
        </p:nvSpPr>
        <p:spPr>
          <a:xfrm>
            <a:off x="6092000" y="1890150"/>
            <a:ext cx="2730600" cy="2401200"/>
          </a:xfrm>
          <a:prstGeom prst="rect">
            <a:avLst/>
          </a:prstGeom>
          <a:noFill/>
          <a:ln>
            <a:noFill/>
          </a:ln>
        </p:spPr>
        <p:txBody>
          <a:bodyPr spcFirstLastPara="1" wrap="square" lIns="91425" tIns="91425" rIns="91425" bIns="91425" anchor="t" anchorCtr="0">
            <a:spAutoFit/>
          </a:bodyPr>
          <a:lstStyle/>
          <a:p>
            <a:pPr marL="244800" lvl="0" indent="-224000"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RFID: Costly, infrastructure-heavy for dense areas</a:t>
            </a:r>
            <a:endParaRPr sz="1600">
              <a:solidFill>
                <a:schemeClr val="dk1"/>
              </a:solidFill>
              <a:latin typeface="Helvetica Neue"/>
              <a:ea typeface="Helvetica Neue"/>
              <a:cs typeface="Helvetica Neue"/>
              <a:sym typeface="Helvetica Neue"/>
            </a:endParaRPr>
          </a:p>
          <a:p>
            <a:pPr marL="244800" lvl="0" indent="-224000"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IoT: Easily scalable; modular expansion</a:t>
            </a:r>
            <a:endParaRPr sz="1600">
              <a:solidFill>
                <a:schemeClr val="dk1"/>
              </a:solidFill>
              <a:latin typeface="Helvetica Neue"/>
              <a:ea typeface="Helvetica Neue"/>
              <a:cs typeface="Helvetica Neue"/>
              <a:sym typeface="Helvetica Neue"/>
            </a:endParaRPr>
          </a:p>
          <a:p>
            <a:pPr marL="244800" lvl="0" indent="-224000"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Real-world examples: Madrid, Tokyo — 60% better space utilization with AI</a:t>
            </a:r>
            <a:endParaRPr sz="1600"/>
          </a:p>
        </p:txBody>
      </p:sp>
      <p:sp>
        <p:nvSpPr>
          <p:cNvPr id="237" name="Google Shape;237;p24"/>
          <p:cNvSpPr txBox="1"/>
          <p:nvPr/>
        </p:nvSpPr>
        <p:spPr>
          <a:xfrm>
            <a:off x="322625" y="2013450"/>
            <a:ext cx="2730600" cy="2401200"/>
          </a:xfrm>
          <a:prstGeom prst="rect">
            <a:avLst/>
          </a:prstGeom>
          <a:noFill/>
          <a:ln>
            <a:noFill/>
          </a:ln>
        </p:spPr>
        <p:txBody>
          <a:bodyPr spcFirstLastPara="1" wrap="square" lIns="91425" tIns="91425" rIns="91425" bIns="91425" anchor="t" anchorCtr="0">
            <a:spAutoFit/>
          </a:bodyPr>
          <a:lstStyle/>
          <a:p>
            <a:pPr marL="352799" lvl="0" indent="-331999"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RFID: $50–$70 per vehicle; high maintenance (tag replacement, recalibration)</a:t>
            </a:r>
            <a:endParaRPr sz="1600">
              <a:solidFill>
                <a:schemeClr val="dk1"/>
              </a:solidFill>
              <a:latin typeface="Helvetica Neue"/>
              <a:ea typeface="Helvetica Neue"/>
              <a:cs typeface="Helvetica Neue"/>
              <a:sym typeface="Helvetica Neue"/>
            </a:endParaRPr>
          </a:p>
          <a:p>
            <a:pPr marL="352799" lvl="0" indent="-331999" algn="l" rtl="0">
              <a:spcBef>
                <a:spcPts val="0"/>
              </a:spcBef>
              <a:spcAft>
                <a:spcPts val="0"/>
              </a:spcAft>
              <a:buClr>
                <a:schemeClr val="dk1"/>
              </a:buClr>
              <a:buSzPts val="1600"/>
              <a:buFont typeface="Helvetica Neue"/>
              <a:buChar char="•"/>
            </a:pPr>
            <a:r>
              <a:rPr lang="en-GB" sz="1600">
                <a:solidFill>
                  <a:schemeClr val="dk1"/>
                </a:solidFill>
                <a:latin typeface="Helvetica Neue"/>
                <a:ea typeface="Helvetica Neue"/>
                <a:cs typeface="Helvetica Neue"/>
                <a:sym typeface="Helvetica Neue"/>
              </a:rPr>
              <a:t>IoT (ESP8266 + IR sensors): ~30% lower cost; minimal maintenance</a:t>
            </a:r>
            <a:endParaRPr sz="1600"/>
          </a:p>
        </p:txBody>
      </p:sp>
      <p:sp>
        <p:nvSpPr>
          <p:cNvPr id="238" name="Google Shape;238;p24"/>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39" name="Google Shape;239;p24"/>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40" name="Google Shape;240;p24"/>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41" name="Google Shape;241;p24"/>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42" name="Google Shape;242;p24"/>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243" name="Google Shape;243;p24"/>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244" name="Google Shape;244;p24"/>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245" name="Google Shape;245;p24"/>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6</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49"/>
        <p:cNvGrpSpPr/>
        <p:nvPr/>
      </p:nvGrpSpPr>
      <p:grpSpPr>
        <a:xfrm>
          <a:off x="0" y="0"/>
          <a:ext cx="0" cy="0"/>
          <a:chOff x="0" y="0"/>
          <a:chExt cx="0" cy="0"/>
        </a:xfrm>
      </p:grpSpPr>
      <p:pic>
        <p:nvPicPr>
          <p:cNvPr id="250" name="Google Shape;250;p25"/>
          <p:cNvPicPr preferRelativeResize="0"/>
          <p:nvPr/>
        </p:nvPicPr>
        <p:blipFill rotWithShape="1">
          <a:blip r:embed="rId3">
            <a:alphaModFix/>
          </a:blip>
          <a:srcRect/>
          <a:stretch/>
        </p:blipFill>
        <p:spPr>
          <a:xfrm>
            <a:off x="0" y="-76200"/>
            <a:ext cx="9144000" cy="5143500"/>
          </a:xfrm>
          <a:prstGeom prst="rect">
            <a:avLst/>
          </a:prstGeom>
          <a:noFill/>
          <a:ln>
            <a:noFill/>
          </a:ln>
        </p:spPr>
      </p:pic>
      <p:sp>
        <p:nvSpPr>
          <p:cNvPr id="251" name="Google Shape;251;p25"/>
          <p:cNvSpPr txBox="1">
            <a:spLocks noGrp="1"/>
          </p:cNvSpPr>
          <p:nvPr>
            <p:ph type="title" idx="4294967295"/>
          </p:nvPr>
        </p:nvSpPr>
        <p:spPr>
          <a:xfrm>
            <a:off x="322656" y="3925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Hardware Layer (1/2)</a:t>
            </a:r>
            <a:endParaRPr sz="4000" b="1">
              <a:latin typeface="Helvetica Neue"/>
              <a:ea typeface="Helvetica Neue"/>
              <a:cs typeface="Helvetica Neue"/>
              <a:sym typeface="Helvetica Neue"/>
            </a:endParaRPr>
          </a:p>
        </p:txBody>
      </p:sp>
      <p:sp>
        <p:nvSpPr>
          <p:cNvPr id="252" name="Google Shape;252;p25"/>
          <p:cNvSpPr/>
          <p:nvPr/>
        </p:nvSpPr>
        <p:spPr>
          <a:xfrm>
            <a:off x="126000" y="1019775"/>
            <a:ext cx="2860500" cy="1866600"/>
          </a:xfrm>
          <a:prstGeom prst="roundRect">
            <a:avLst>
              <a:gd name="adj" fmla="val 882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600" b="1">
                <a:solidFill>
                  <a:srgbClr val="433833"/>
                </a:solidFill>
                <a:latin typeface="Helvetica Neue"/>
                <a:ea typeface="Helvetica Neue"/>
                <a:cs typeface="Helvetica Neue"/>
                <a:sym typeface="Helvetica Neue"/>
              </a:rPr>
              <a:t>IR Sensor Module</a:t>
            </a:r>
            <a:endParaRPr sz="16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Detects vehicle presence (range: 2–30 cm)</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Operates at 3.3V–5V with &lt;1 ms response time</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Real-time parking slot occupancy detection</a:t>
            </a:r>
            <a:endParaRPr sz="1200">
              <a:solidFill>
                <a:schemeClr val="dk1"/>
              </a:solidFill>
              <a:latin typeface="Helvetica Neue"/>
              <a:ea typeface="Helvetica Neue"/>
              <a:cs typeface="Helvetica Neue"/>
              <a:sym typeface="Helvetica Neue"/>
            </a:endParaRPr>
          </a:p>
        </p:txBody>
      </p:sp>
      <p:grpSp>
        <p:nvGrpSpPr>
          <p:cNvPr id="253" name="Google Shape;253;p25"/>
          <p:cNvGrpSpPr/>
          <p:nvPr/>
        </p:nvGrpSpPr>
        <p:grpSpPr>
          <a:xfrm>
            <a:off x="333655" y="2866536"/>
            <a:ext cx="2460192" cy="81779"/>
            <a:chOff x="486061" y="2676036"/>
            <a:chExt cx="2460192" cy="81779"/>
          </a:xfrm>
        </p:grpSpPr>
        <p:sp>
          <p:nvSpPr>
            <p:cNvPr id="254" name="Google Shape;254;p25"/>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255" name="Google Shape;255;p25"/>
            <p:cNvGrpSpPr/>
            <p:nvPr/>
          </p:nvGrpSpPr>
          <p:grpSpPr>
            <a:xfrm>
              <a:off x="486061" y="2676036"/>
              <a:ext cx="309878" cy="81779"/>
              <a:chOff x="467422" y="4492133"/>
              <a:chExt cx="350144" cy="92405"/>
            </a:xfrm>
          </p:grpSpPr>
          <p:sp>
            <p:nvSpPr>
              <p:cNvPr id="256" name="Google Shape;256;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57" name="Google Shape;257;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58" name="Google Shape;258;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259" name="Google Shape;259;p25"/>
            <p:cNvGrpSpPr/>
            <p:nvPr/>
          </p:nvGrpSpPr>
          <p:grpSpPr>
            <a:xfrm rot="10800000">
              <a:off x="2636375" y="2676036"/>
              <a:ext cx="309878" cy="81779"/>
              <a:chOff x="467422" y="4492133"/>
              <a:chExt cx="350144" cy="92405"/>
            </a:xfrm>
          </p:grpSpPr>
          <p:sp>
            <p:nvSpPr>
              <p:cNvPr id="260" name="Google Shape;260;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61" name="Google Shape;261;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62" name="Google Shape;262;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263" name="Google Shape;263;p25"/>
          <p:cNvSpPr/>
          <p:nvPr/>
        </p:nvSpPr>
        <p:spPr>
          <a:xfrm>
            <a:off x="126000" y="2949200"/>
            <a:ext cx="2860500" cy="1794600"/>
          </a:xfrm>
          <a:prstGeom prst="roundRect">
            <a:avLst>
              <a:gd name="adj" fmla="val 8823"/>
            </a:avLst>
          </a:prstGeom>
          <a:solidFill>
            <a:srgbClr val="EFEFEF"/>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600" b="1">
                <a:solidFill>
                  <a:srgbClr val="433833"/>
                </a:solidFill>
                <a:latin typeface="Helvetica Neue"/>
                <a:ea typeface="Helvetica Neue"/>
                <a:cs typeface="Helvetica Neue"/>
                <a:sym typeface="Helvetica Neue"/>
              </a:rPr>
              <a:t>OLED Display Module</a:t>
            </a:r>
            <a:endParaRPr sz="16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0.96” or 1.3” screen, 128x64 resolution</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Supports I2C/SPI interfaces</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Displays real-time parking data and animations</a:t>
            </a:r>
            <a:endParaRPr sz="1200">
              <a:solidFill>
                <a:schemeClr val="dk1"/>
              </a:solidFill>
              <a:latin typeface="Helvetica Neue"/>
              <a:ea typeface="Helvetica Neue"/>
              <a:cs typeface="Helvetica Neue"/>
              <a:sym typeface="Helvetica Neue"/>
            </a:endParaRPr>
          </a:p>
        </p:txBody>
      </p:sp>
      <p:sp>
        <p:nvSpPr>
          <p:cNvPr id="264" name="Google Shape;264;p25"/>
          <p:cNvSpPr/>
          <p:nvPr/>
        </p:nvSpPr>
        <p:spPr>
          <a:xfrm>
            <a:off x="3233913" y="1019775"/>
            <a:ext cx="2860500" cy="1866600"/>
          </a:xfrm>
          <a:prstGeom prst="roundRect">
            <a:avLst>
              <a:gd name="adj" fmla="val 8823"/>
            </a:avLst>
          </a:prstGeom>
          <a:solidFill>
            <a:srgbClr val="EFEFEF"/>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600" b="1">
                <a:solidFill>
                  <a:srgbClr val="433833"/>
                </a:solidFill>
                <a:latin typeface="Helvetica Neue"/>
                <a:ea typeface="Helvetica Neue"/>
                <a:cs typeface="Helvetica Neue"/>
                <a:sym typeface="Helvetica Neue"/>
              </a:rPr>
              <a:t>Servo Motor Module</a:t>
            </a:r>
            <a:endParaRPr sz="16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Controls entry/exit gates</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Torque: 2.5–10 kg/cm | Voltage: 4.8V–6V</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Rotational range: 0–180° for barrier movement</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Triggered after QR code verification</a:t>
            </a:r>
            <a:endParaRPr sz="1200">
              <a:solidFill>
                <a:schemeClr val="dk1"/>
              </a:solidFill>
              <a:latin typeface="Helvetica Neue"/>
              <a:ea typeface="Helvetica Neue"/>
              <a:cs typeface="Helvetica Neue"/>
              <a:sym typeface="Helvetica Neue"/>
            </a:endParaRPr>
          </a:p>
        </p:txBody>
      </p:sp>
      <p:sp>
        <p:nvSpPr>
          <p:cNvPr id="265" name="Google Shape;265;p25"/>
          <p:cNvSpPr/>
          <p:nvPr/>
        </p:nvSpPr>
        <p:spPr>
          <a:xfrm>
            <a:off x="3157715" y="2949200"/>
            <a:ext cx="2860500" cy="1794600"/>
          </a:xfrm>
          <a:prstGeom prst="roundRect">
            <a:avLst>
              <a:gd name="adj" fmla="val 882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600" b="1">
                <a:solidFill>
                  <a:srgbClr val="433833"/>
                </a:solidFill>
                <a:latin typeface="Helvetica Neue"/>
                <a:ea typeface="Helvetica Neue"/>
                <a:cs typeface="Helvetica Neue"/>
                <a:sym typeface="Helvetica Neue"/>
              </a:rPr>
              <a:t>Connectors, Adapter &amp; LEDs</a:t>
            </a:r>
            <a:endParaRPr sz="16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Connectors: Insulated copper wires for stable signals</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DC Adapter: 5V regulated power for system components</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LEDs: Green = Available, Red = Occupied slots</a:t>
            </a:r>
            <a:endParaRPr sz="1200">
              <a:solidFill>
                <a:schemeClr val="dk1"/>
              </a:solidFill>
              <a:latin typeface="Helvetica Neue"/>
              <a:ea typeface="Helvetica Neue"/>
              <a:cs typeface="Helvetica Neue"/>
              <a:sym typeface="Helvetica Neue"/>
            </a:endParaRPr>
          </a:p>
        </p:txBody>
      </p:sp>
      <p:sp>
        <p:nvSpPr>
          <p:cNvPr id="266" name="Google Shape;266;p25"/>
          <p:cNvSpPr/>
          <p:nvPr/>
        </p:nvSpPr>
        <p:spPr>
          <a:xfrm>
            <a:off x="6189425" y="1019775"/>
            <a:ext cx="2860500" cy="1866600"/>
          </a:xfrm>
          <a:prstGeom prst="roundRect">
            <a:avLst>
              <a:gd name="adj" fmla="val 882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600" b="1">
                <a:solidFill>
                  <a:srgbClr val="433833"/>
                </a:solidFill>
                <a:latin typeface="Helvetica Neue"/>
                <a:ea typeface="Helvetica Neue"/>
                <a:cs typeface="Helvetica Neue"/>
                <a:sym typeface="Helvetica Neue"/>
              </a:rPr>
              <a:t>Parking Slot Detection System</a:t>
            </a:r>
            <a:endParaRPr sz="16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1 ESP8266 + 4 IR sensors + OLED display</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Detects and shows real-time slot availability</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Pin configuration mapped to GPIO pins (refer to table)</a:t>
            </a:r>
            <a:endParaRPr sz="1200">
              <a:solidFill>
                <a:schemeClr val="dk1"/>
              </a:solidFill>
              <a:latin typeface="Helvetica Neue"/>
              <a:ea typeface="Helvetica Neue"/>
              <a:cs typeface="Helvetica Neue"/>
              <a:sym typeface="Helvetica Neue"/>
            </a:endParaRPr>
          </a:p>
        </p:txBody>
      </p:sp>
      <p:sp>
        <p:nvSpPr>
          <p:cNvPr id="267" name="Google Shape;267;p25"/>
          <p:cNvSpPr/>
          <p:nvPr/>
        </p:nvSpPr>
        <p:spPr>
          <a:xfrm>
            <a:off x="6189430" y="2949200"/>
            <a:ext cx="2860500" cy="1794600"/>
          </a:xfrm>
          <a:prstGeom prst="roundRect">
            <a:avLst>
              <a:gd name="adj" fmla="val 8823"/>
            </a:avLst>
          </a:prstGeom>
          <a:solidFill>
            <a:srgbClr val="EFEFEF"/>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600" b="1">
                <a:solidFill>
                  <a:srgbClr val="433833"/>
                </a:solidFill>
                <a:latin typeface="Helvetica Neue"/>
                <a:ea typeface="Helvetica Neue"/>
                <a:cs typeface="Helvetica Neue"/>
                <a:sym typeface="Helvetica Neue"/>
              </a:rPr>
              <a:t>Gate Control System Pin Configuration</a:t>
            </a:r>
            <a:endParaRPr sz="16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ESP8266 connected to servo motor for gate control</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Dedicated GPIO pins for servo and IR input</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Ensures responsive gate operation</a:t>
            </a:r>
            <a:endParaRPr sz="1200">
              <a:solidFill>
                <a:schemeClr val="dk1"/>
              </a:solidFill>
              <a:latin typeface="Helvetica Neue"/>
              <a:ea typeface="Helvetica Neue"/>
              <a:cs typeface="Helvetica Neue"/>
              <a:sym typeface="Helvetica Neue"/>
            </a:endParaRPr>
          </a:p>
        </p:txBody>
      </p:sp>
      <p:grpSp>
        <p:nvGrpSpPr>
          <p:cNvPr id="268" name="Google Shape;268;p25"/>
          <p:cNvGrpSpPr/>
          <p:nvPr/>
        </p:nvGrpSpPr>
        <p:grpSpPr>
          <a:xfrm>
            <a:off x="3220880" y="2866536"/>
            <a:ext cx="2460192" cy="81779"/>
            <a:chOff x="486061" y="2676036"/>
            <a:chExt cx="2460192" cy="81779"/>
          </a:xfrm>
        </p:grpSpPr>
        <p:sp>
          <p:nvSpPr>
            <p:cNvPr id="269" name="Google Shape;269;p25"/>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270" name="Google Shape;270;p25"/>
            <p:cNvGrpSpPr/>
            <p:nvPr/>
          </p:nvGrpSpPr>
          <p:grpSpPr>
            <a:xfrm>
              <a:off x="486061" y="2676036"/>
              <a:ext cx="309878" cy="81779"/>
              <a:chOff x="467422" y="4492133"/>
              <a:chExt cx="350144" cy="92405"/>
            </a:xfrm>
          </p:grpSpPr>
          <p:sp>
            <p:nvSpPr>
              <p:cNvPr id="271" name="Google Shape;271;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72" name="Google Shape;272;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73" name="Google Shape;273;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274" name="Google Shape;274;p25"/>
            <p:cNvGrpSpPr/>
            <p:nvPr/>
          </p:nvGrpSpPr>
          <p:grpSpPr>
            <a:xfrm rot="10800000">
              <a:off x="2636375" y="2676036"/>
              <a:ext cx="309878" cy="81779"/>
              <a:chOff x="467422" y="4492133"/>
              <a:chExt cx="350144" cy="92405"/>
            </a:xfrm>
          </p:grpSpPr>
          <p:sp>
            <p:nvSpPr>
              <p:cNvPr id="275" name="Google Shape;275;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76" name="Google Shape;276;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77" name="Google Shape;277;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278" name="Google Shape;278;p25"/>
          <p:cNvGrpSpPr/>
          <p:nvPr/>
        </p:nvGrpSpPr>
        <p:grpSpPr>
          <a:xfrm>
            <a:off x="6382630" y="2866536"/>
            <a:ext cx="2460192" cy="81779"/>
            <a:chOff x="486061" y="2676036"/>
            <a:chExt cx="2460192" cy="81779"/>
          </a:xfrm>
        </p:grpSpPr>
        <p:sp>
          <p:nvSpPr>
            <p:cNvPr id="279" name="Google Shape;279;p25"/>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280" name="Google Shape;280;p25"/>
            <p:cNvGrpSpPr/>
            <p:nvPr/>
          </p:nvGrpSpPr>
          <p:grpSpPr>
            <a:xfrm>
              <a:off x="486061" y="2676036"/>
              <a:ext cx="309878" cy="81779"/>
              <a:chOff x="467422" y="4492133"/>
              <a:chExt cx="350144" cy="92405"/>
            </a:xfrm>
          </p:grpSpPr>
          <p:sp>
            <p:nvSpPr>
              <p:cNvPr id="281" name="Google Shape;281;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82" name="Google Shape;282;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83" name="Google Shape;283;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284" name="Google Shape;284;p25"/>
            <p:cNvGrpSpPr/>
            <p:nvPr/>
          </p:nvGrpSpPr>
          <p:grpSpPr>
            <a:xfrm rot="10800000">
              <a:off x="2636375" y="2676036"/>
              <a:ext cx="309878" cy="81779"/>
              <a:chOff x="467422" y="4492133"/>
              <a:chExt cx="350144" cy="92405"/>
            </a:xfrm>
          </p:grpSpPr>
          <p:sp>
            <p:nvSpPr>
              <p:cNvPr id="285" name="Google Shape;285;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86" name="Google Shape;286;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87" name="Google Shape;287;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288" name="Google Shape;288;p25"/>
          <p:cNvGrpSpPr/>
          <p:nvPr/>
        </p:nvGrpSpPr>
        <p:grpSpPr>
          <a:xfrm>
            <a:off x="333655" y="4711686"/>
            <a:ext cx="2460192" cy="81779"/>
            <a:chOff x="486061" y="2676036"/>
            <a:chExt cx="2460192" cy="81779"/>
          </a:xfrm>
        </p:grpSpPr>
        <p:sp>
          <p:nvSpPr>
            <p:cNvPr id="289" name="Google Shape;289;p25"/>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290" name="Google Shape;290;p25"/>
            <p:cNvGrpSpPr/>
            <p:nvPr/>
          </p:nvGrpSpPr>
          <p:grpSpPr>
            <a:xfrm>
              <a:off x="486061" y="2676036"/>
              <a:ext cx="309878" cy="81779"/>
              <a:chOff x="467422" y="4492133"/>
              <a:chExt cx="350144" cy="92405"/>
            </a:xfrm>
          </p:grpSpPr>
          <p:sp>
            <p:nvSpPr>
              <p:cNvPr id="291" name="Google Shape;291;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92" name="Google Shape;292;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93" name="Google Shape;293;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294" name="Google Shape;294;p25"/>
            <p:cNvGrpSpPr/>
            <p:nvPr/>
          </p:nvGrpSpPr>
          <p:grpSpPr>
            <a:xfrm rot="10800000">
              <a:off x="2636375" y="2676036"/>
              <a:ext cx="309878" cy="81779"/>
              <a:chOff x="467422" y="4492133"/>
              <a:chExt cx="350144" cy="92405"/>
            </a:xfrm>
          </p:grpSpPr>
          <p:sp>
            <p:nvSpPr>
              <p:cNvPr id="295" name="Google Shape;295;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96" name="Google Shape;296;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297" name="Google Shape;297;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298" name="Google Shape;298;p25"/>
          <p:cNvGrpSpPr/>
          <p:nvPr/>
        </p:nvGrpSpPr>
        <p:grpSpPr>
          <a:xfrm>
            <a:off x="3297080" y="4711686"/>
            <a:ext cx="2460192" cy="81779"/>
            <a:chOff x="486061" y="2676036"/>
            <a:chExt cx="2460192" cy="81779"/>
          </a:xfrm>
        </p:grpSpPr>
        <p:sp>
          <p:nvSpPr>
            <p:cNvPr id="299" name="Google Shape;299;p25"/>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300" name="Google Shape;300;p25"/>
            <p:cNvGrpSpPr/>
            <p:nvPr/>
          </p:nvGrpSpPr>
          <p:grpSpPr>
            <a:xfrm>
              <a:off x="486061" y="2676036"/>
              <a:ext cx="309878" cy="81779"/>
              <a:chOff x="467422" y="4492133"/>
              <a:chExt cx="350144" cy="92405"/>
            </a:xfrm>
          </p:grpSpPr>
          <p:sp>
            <p:nvSpPr>
              <p:cNvPr id="301" name="Google Shape;301;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02" name="Google Shape;302;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03" name="Google Shape;303;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304" name="Google Shape;304;p25"/>
            <p:cNvGrpSpPr/>
            <p:nvPr/>
          </p:nvGrpSpPr>
          <p:grpSpPr>
            <a:xfrm rot="10800000">
              <a:off x="2636375" y="2676036"/>
              <a:ext cx="309878" cy="81779"/>
              <a:chOff x="467422" y="4492133"/>
              <a:chExt cx="350144" cy="92405"/>
            </a:xfrm>
          </p:grpSpPr>
          <p:sp>
            <p:nvSpPr>
              <p:cNvPr id="305" name="Google Shape;305;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06" name="Google Shape;306;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07" name="Google Shape;307;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308" name="Google Shape;308;p25"/>
          <p:cNvGrpSpPr/>
          <p:nvPr/>
        </p:nvGrpSpPr>
        <p:grpSpPr>
          <a:xfrm>
            <a:off x="6412905" y="4711686"/>
            <a:ext cx="2460192" cy="81779"/>
            <a:chOff x="486061" y="2676036"/>
            <a:chExt cx="2460192" cy="81779"/>
          </a:xfrm>
        </p:grpSpPr>
        <p:sp>
          <p:nvSpPr>
            <p:cNvPr id="309" name="Google Shape;309;p25"/>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310" name="Google Shape;310;p25"/>
            <p:cNvGrpSpPr/>
            <p:nvPr/>
          </p:nvGrpSpPr>
          <p:grpSpPr>
            <a:xfrm>
              <a:off x="486061" y="2676036"/>
              <a:ext cx="309878" cy="81779"/>
              <a:chOff x="467422" y="4492133"/>
              <a:chExt cx="350144" cy="92405"/>
            </a:xfrm>
          </p:grpSpPr>
          <p:sp>
            <p:nvSpPr>
              <p:cNvPr id="311" name="Google Shape;311;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12" name="Google Shape;312;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13" name="Google Shape;313;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314" name="Google Shape;314;p25"/>
            <p:cNvGrpSpPr/>
            <p:nvPr/>
          </p:nvGrpSpPr>
          <p:grpSpPr>
            <a:xfrm rot="10800000">
              <a:off x="2636375" y="2676036"/>
              <a:ext cx="309878" cy="81779"/>
              <a:chOff x="467422" y="4492133"/>
              <a:chExt cx="350144" cy="92405"/>
            </a:xfrm>
          </p:grpSpPr>
          <p:sp>
            <p:nvSpPr>
              <p:cNvPr id="315" name="Google Shape;315;p25"/>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16" name="Google Shape;316;p25"/>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17" name="Google Shape;317;p25"/>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318" name="Google Shape;318;p25"/>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19" name="Google Shape;319;p25"/>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20" name="Google Shape;320;p25"/>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21" name="Google Shape;321;p25"/>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22" name="Google Shape;322;p25"/>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323" name="Google Shape;323;p25"/>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324" name="Google Shape;324;p25"/>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325" name="Google Shape;325;p25"/>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7</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29"/>
        <p:cNvGrpSpPr/>
        <p:nvPr/>
      </p:nvGrpSpPr>
      <p:grpSpPr>
        <a:xfrm>
          <a:off x="0" y="0"/>
          <a:ext cx="0" cy="0"/>
          <a:chOff x="0" y="0"/>
          <a:chExt cx="0" cy="0"/>
        </a:xfrm>
      </p:grpSpPr>
      <p:pic>
        <p:nvPicPr>
          <p:cNvPr id="330" name="Google Shape;330;p2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31" name="Google Shape;331;p26"/>
          <p:cNvSpPr/>
          <p:nvPr/>
        </p:nvSpPr>
        <p:spPr>
          <a:xfrm>
            <a:off x="6098175" y="1191925"/>
            <a:ext cx="2724300" cy="3551700"/>
          </a:xfrm>
          <a:prstGeom prst="roundRect">
            <a:avLst>
              <a:gd name="adj" fmla="val 388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None/>
            </a:pPr>
            <a:r>
              <a:rPr lang="en-GB" sz="1600" b="1">
                <a:solidFill>
                  <a:srgbClr val="433833"/>
                </a:solidFill>
                <a:latin typeface="Helvetica Neue"/>
                <a:ea typeface="Helvetica Neue"/>
                <a:cs typeface="Helvetica Neue"/>
                <a:sym typeface="Helvetica Neue"/>
              </a:rPr>
              <a:t>ESP8266 Microcontroller Module</a:t>
            </a:r>
            <a:endParaRPr sz="1600" b="1">
              <a:solidFill>
                <a:srgbClr val="433833"/>
              </a:solidFill>
              <a:latin typeface="Helvetica Neue"/>
              <a:ea typeface="Helvetica Neue"/>
              <a:cs typeface="Helvetica Neue"/>
              <a:sym typeface="Helvetica Neue"/>
            </a:endParaRPr>
          </a:p>
          <a:p>
            <a:pPr marL="0" lvl="0" indent="0" algn="l" rtl="0">
              <a:spcBef>
                <a:spcPts val="200"/>
              </a:spcBef>
              <a:spcAft>
                <a:spcPts val="0"/>
              </a:spcAft>
              <a:buNone/>
            </a:pPr>
            <a:endParaRPr sz="12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Acts as central control unit</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Wi-Fi-enabled 32-bit RISC processor (80–160 MHz)</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64 KB SRAM, 4 MB Flash Memory</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Supports Wi-Fi 802.11 b/g/n with WPA/WPA2</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Ultra-low power consumption; ideal for IoT</a:t>
            </a:r>
            <a:endParaRPr sz="1200">
              <a:solidFill>
                <a:schemeClr val="dk1"/>
              </a:solidFill>
              <a:latin typeface="Helvetica Neue"/>
              <a:ea typeface="Helvetica Neue"/>
              <a:cs typeface="Helvetica Neue"/>
              <a:sym typeface="Helvetica Neue"/>
            </a:endParaRPr>
          </a:p>
        </p:txBody>
      </p:sp>
      <p:sp>
        <p:nvSpPr>
          <p:cNvPr id="332" name="Google Shape;332;p26"/>
          <p:cNvSpPr/>
          <p:nvPr/>
        </p:nvSpPr>
        <p:spPr>
          <a:xfrm>
            <a:off x="323725" y="1191925"/>
            <a:ext cx="2724300" cy="3551700"/>
          </a:xfrm>
          <a:prstGeom prst="roundRect">
            <a:avLst>
              <a:gd name="adj" fmla="val 388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600" b="1">
                <a:solidFill>
                  <a:srgbClr val="433833"/>
                </a:solidFill>
                <a:latin typeface="Helvetica Neue"/>
                <a:ea typeface="Helvetica Neue"/>
                <a:cs typeface="Helvetica Neue"/>
                <a:sym typeface="Helvetica Neue"/>
              </a:rPr>
              <a:t>AUTOPARK OLED Animation</a:t>
            </a:r>
            <a:endParaRPr sz="1600" b="1">
              <a:solidFill>
                <a:srgbClr val="433833"/>
              </a:solidFill>
              <a:latin typeface="Helvetica Neue"/>
              <a:ea typeface="Helvetica Neue"/>
              <a:cs typeface="Helvetica Neue"/>
              <a:sym typeface="Helvetica Neue"/>
            </a:endParaRPr>
          </a:p>
          <a:p>
            <a:pPr marL="0" lvl="0" indent="0" algn="l" rtl="0">
              <a:spcBef>
                <a:spcPts val="200"/>
              </a:spcBef>
              <a:spcAft>
                <a:spcPts val="0"/>
              </a:spcAft>
              <a:buClr>
                <a:schemeClr val="dk1"/>
              </a:buClr>
              <a:buSzPts val="1100"/>
              <a:buFont typeface="Arial"/>
              <a:buNone/>
            </a:pPr>
            <a:endParaRPr sz="12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Displays animation of approaching car</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Branding text: “Next-Gen Parking System”</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Shows live status of parking slots</a:t>
            </a:r>
            <a:endParaRPr sz="1200">
              <a:solidFill>
                <a:schemeClr val="dk1"/>
              </a:solidFill>
              <a:latin typeface="Helvetica Neue"/>
              <a:ea typeface="Helvetica Neue"/>
              <a:cs typeface="Helvetica Neue"/>
              <a:sym typeface="Helvetica Neue"/>
            </a:endParaRPr>
          </a:p>
        </p:txBody>
      </p:sp>
      <p:sp>
        <p:nvSpPr>
          <p:cNvPr id="333" name="Google Shape;333;p26"/>
          <p:cNvSpPr/>
          <p:nvPr/>
        </p:nvSpPr>
        <p:spPr>
          <a:xfrm>
            <a:off x="3210950" y="1191925"/>
            <a:ext cx="2724300" cy="3551700"/>
          </a:xfrm>
          <a:prstGeom prst="roundRect">
            <a:avLst>
              <a:gd name="adj" fmla="val 3883"/>
            </a:avLst>
          </a:prstGeom>
          <a:solidFill>
            <a:srgbClr val="F3F3F3"/>
          </a:solidFill>
          <a:ln>
            <a:noFill/>
          </a:ln>
        </p:spPr>
        <p:txBody>
          <a:bodyPr spcFirstLastPara="1" wrap="square" lIns="72000" tIns="72000" rIns="72000" bIns="72000" anchor="t" anchorCtr="0">
            <a:noAutofit/>
          </a:bodyPr>
          <a:lstStyle/>
          <a:p>
            <a:pPr marL="0" lvl="0" indent="0" algn="l" rtl="0">
              <a:spcBef>
                <a:spcPts val="0"/>
              </a:spcBef>
              <a:spcAft>
                <a:spcPts val="0"/>
              </a:spcAft>
              <a:buClr>
                <a:schemeClr val="dk1"/>
              </a:buClr>
              <a:buSzPts val="1100"/>
              <a:buFont typeface="Arial"/>
              <a:buNone/>
            </a:pPr>
            <a:r>
              <a:rPr lang="en-GB" sz="1600" b="1">
                <a:solidFill>
                  <a:srgbClr val="433833"/>
                </a:solidFill>
                <a:latin typeface="Helvetica Neue"/>
                <a:ea typeface="Helvetica Neue"/>
                <a:cs typeface="Helvetica Neue"/>
                <a:sym typeface="Helvetica Neue"/>
              </a:rPr>
              <a:t>Circuit Diagram &amp; Dual ESP8266 Setup</a:t>
            </a:r>
            <a:endParaRPr sz="1600" b="1">
              <a:solidFill>
                <a:srgbClr val="433833"/>
              </a:solidFill>
              <a:latin typeface="Helvetica Neue"/>
              <a:ea typeface="Helvetica Neue"/>
              <a:cs typeface="Helvetica Neue"/>
              <a:sym typeface="Helvetica Neue"/>
            </a:endParaRPr>
          </a:p>
          <a:p>
            <a:pPr marL="0" lvl="0" indent="0" algn="l" rtl="0">
              <a:spcBef>
                <a:spcPts val="200"/>
              </a:spcBef>
              <a:spcAft>
                <a:spcPts val="0"/>
              </a:spcAft>
              <a:buClr>
                <a:schemeClr val="dk1"/>
              </a:buClr>
              <a:buSzPts val="1100"/>
              <a:buFont typeface="Arial"/>
              <a:buNone/>
            </a:pPr>
            <a:endParaRPr sz="1200" b="1">
              <a:solidFill>
                <a:srgbClr val="433833"/>
              </a:solidFill>
              <a:latin typeface="Helvetica Neue"/>
              <a:ea typeface="Helvetica Neue"/>
              <a:cs typeface="Helvetica Neue"/>
              <a:sym typeface="Helvetica Neue"/>
            </a:endParaRPr>
          </a:p>
          <a:p>
            <a:pPr marL="244800" lvl="0" indent="-198600" algn="l" rtl="0">
              <a:spcBef>
                <a:spcPts val="2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ESP8266 (1): Handles display + slot detection</a:t>
            </a:r>
            <a:endParaRPr sz="1200">
              <a:solidFill>
                <a:schemeClr val="dk1"/>
              </a:solidFill>
              <a:latin typeface="Helvetica Neue"/>
              <a:ea typeface="Helvetica Neue"/>
              <a:cs typeface="Helvetica Neue"/>
              <a:sym typeface="Helvetica Neue"/>
            </a:endParaRPr>
          </a:p>
          <a:p>
            <a:pPr marL="244800" lvl="0" indent="-198600" algn="l" rtl="0">
              <a:spcBef>
                <a:spcPts val="200"/>
              </a:spcBef>
              <a:spcAft>
                <a:spcPts val="20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ESP8266 (2): Manages gate control + web communication</a:t>
            </a:r>
            <a:endParaRPr sz="1200">
              <a:solidFill>
                <a:schemeClr val="dk1"/>
              </a:solidFill>
              <a:latin typeface="Helvetica Neue"/>
              <a:ea typeface="Helvetica Neue"/>
              <a:cs typeface="Helvetica Neue"/>
              <a:sym typeface="Helvetica Neue"/>
            </a:endParaRPr>
          </a:p>
        </p:txBody>
      </p:sp>
      <p:sp>
        <p:nvSpPr>
          <p:cNvPr id="334" name="Google Shape;334;p26"/>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Hardware Layer (2/2)</a:t>
            </a:r>
            <a:endParaRPr sz="4000" b="1">
              <a:latin typeface="Helvetica Neue"/>
              <a:ea typeface="Helvetica Neue"/>
              <a:cs typeface="Helvetica Neue"/>
              <a:sym typeface="Helvetica Neue"/>
            </a:endParaRPr>
          </a:p>
        </p:txBody>
      </p:sp>
      <p:grpSp>
        <p:nvGrpSpPr>
          <p:cNvPr id="335" name="Google Shape;335;p26"/>
          <p:cNvGrpSpPr/>
          <p:nvPr/>
        </p:nvGrpSpPr>
        <p:grpSpPr>
          <a:xfrm>
            <a:off x="486055" y="4521194"/>
            <a:ext cx="2460192" cy="81779"/>
            <a:chOff x="486061" y="2676036"/>
            <a:chExt cx="2460192" cy="81779"/>
          </a:xfrm>
        </p:grpSpPr>
        <p:sp>
          <p:nvSpPr>
            <p:cNvPr id="336" name="Google Shape;336;p26"/>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337" name="Google Shape;337;p26"/>
            <p:cNvGrpSpPr/>
            <p:nvPr/>
          </p:nvGrpSpPr>
          <p:grpSpPr>
            <a:xfrm>
              <a:off x="486061" y="2676036"/>
              <a:ext cx="309878" cy="81779"/>
              <a:chOff x="467422" y="4492133"/>
              <a:chExt cx="350144" cy="92405"/>
            </a:xfrm>
          </p:grpSpPr>
          <p:sp>
            <p:nvSpPr>
              <p:cNvPr id="338" name="Google Shape;338;p26"/>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39" name="Google Shape;339;p26"/>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40" name="Google Shape;340;p26"/>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341" name="Google Shape;341;p26"/>
            <p:cNvGrpSpPr/>
            <p:nvPr/>
          </p:nvGrpSpPr>
          <p:grpSpPr>
            <a:xfrm rot="10800000">
              <a:off x="2636375" y="2676036"/>
              <a:ext cx="309878" cy="81779"/>
              <a:chOff x="467422" y="4492133"/>
              <a:chExt cx="350144" cy="92405"/>
            </a:xfrm>
          </p:grpSpPr>
          <p:sp>
            <p:nvSpPr>
              <p:cNvPr id="342" name="Google Shape;342;p26"/>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43" name="Google Shape;343;p26"/>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44" name="Google Shape;344;p26"/>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345" name="Google Shape;345;p26"/>
          <p:cNvGrpSpPr/>
          <p:nvPr/>
        </p:nvGrpSpPr>
        <p:grpSpPr>
          <a:xfrm>
            <a:off x="3373280" y="4521194"/>
            <a:ext cx="2460192" cy="81779"/>
            <a:chOff x="486061" y="2676036"/>
            <a:chExt cx="2460192" cy="81779"/>
          </a:xfrm>
        </p:grpSpPr>
        <p:sp>
          <p:nvSpPr>
            <p:cNvPr id="346" name="Google Shape;346;p26"/>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347" name="Google Shape;347;p26"/>
            <p:cNvGrpSpPr/>
            <p:nvPr/>
          </p:nvGrpSpPr>
          <p:grpSpPr>
            <a:xfrm>
              <a:off x="486061" y="2676036"/>
              <a:ext cx="309878" cy="81779"/>
              <a:chOff x="467422" y="4492133"/>
              <a:chExt cx="350144" cy="92405"/>
            </a:xfrm>
          </p:grpSpPr>
          <p:sp>
            <p:nvSpPr>
              <p:cNvPr id="348" name="Google Shape;348;p26"/>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49" name="Google Shape;349;p26"/>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50" name="Google Shape;350;p26"/>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351" name="Google Shape;351;p26"/>
            <p:cNvGrpSpPr/>
            <p:nvPr/>
          </p:nvGrpSpPr>
          <p:grpSpPr>
            <a:xfrm rot="10800000">
              <a:off x="2636375" y="2676036"/>
              <a:ext cx="309878" cy="81779"/>
              <a:chOff x="467422" y="4492133"/>
              <a:chExt cx="350144" cy="92405"/>
            </a:xfrm>
          </p:grpSpPr>
          <p:sp>
            <p:nvSpPr>
              <p:cNvPr id="352" name="Google Shape;352;p26"/>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53" name="Google Shape;353;p26"/>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54" name="Google Shape;354;p26"/>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grpSp>
        <p:nvGrpSpPr>
          <p:cNvPr id="355" name="Google Shape;355;p26"/>
          <p:cNvGrpSpPr/>
          <p:nvPr/>
        </p:nvGrpSpPr>
        <p:grpSpPr>
          <a:xfrm>
            <a:off x="6260505" y="4521194"/>
            <a:ext cx="2460192" cy="81779"/>
            <a:chOff x="486061" y="2676036"/>
            <a:chExt cx="2460192" cy="81779"/>
          </a:xfrm>
        </p:grpSpPr>
        <p:sp>
          <p:nvSpPr>
            <p:cNvPr id="356" name="Google Shape;356;p26"/>
            <p:cNvSpPr/>
            <p:nvPr/>
          </p:nvSpPr>
          <p:spPr>
            <a:xfrm>
              <a:off x="837223" y="2716925"/>
              <a:ext cx="1744551"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357" name="Google Shape;357;p26"/>
            <p:cNvGrpSpPr/>
            <p:nvPr/>
          </p:nvGrpSpPr>
          <p:grpSpPr>
            <a:xfrm>
              <a:off x="486061" y="2676036"/>
              <a:ext cx="309878" cy="81779"/>
              <a:chOff x="467422" y="4492133"/>
              <a:chExt cx="350144" cy="92405"/>
            </a:xfrm>
          </p:grpSpPr>
          <p:sp>
            <p:nvSpPr>
              <p:cNvPr id="358" name="Google Shape;358;p26"/>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59" name="Google Shape;359;p26"/>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60" name="Google Shape;360;p26"/>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361" name="Google Shape;361;p26"/>
            <p:cNvGrpSpPr/>
            <p:nvPr/>
          </p:nvGrpSpPr>
          <p:grpSpPr>
            <a:xfrm rot="10800000">
              <a:off x="2636375" y="2676036"/>
              <a:ext cx="309878" cy="81779"/>
              <a:chOff x="467422" y="4492133"/>
              <a:chExt cx="350144" cy="92405"/>
            </a:xfrm>
          </p:grpSpPr>
          <p:sp>
            <p:nvSpPr>
              <p:cNvPr id="362" name="Google Shape;362;p26"/>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63" name="Google Shape;363;p26"/>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64" name="Google Shape;364;p26"/>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365" name="Google Shape;365;p26"/>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66" name="Google Shape;366;p26"/>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67" name="Google Shape;367;p26"/>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68" name="Google Shape;368;p26"/>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69" name="Google Shape;369;p26"/>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370" name="Google Shape;370;p26"/>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371" name="Google Shape;371;p26"/>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372" name="Google Shape;372;p26"/>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8</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76"/>
        <p:cNvGrpSpPr/>
        <p:nvPr/>
      </p:nvGrpSpPr>
      <p:grpSpPr>
        <a:xfrm>
          <a:off x="0" y="0"/>
          <a:ext cx="0" cy="0"/>
          <a:chOff x="0" y="0"/>
          <a:chExt cx="0" cy="0"/>
        </a:xfrm>
      </p:grpSpPr>
      <p:pic>
        <p:nvPicPr>
          <p:cNvPr id="377" name="Google Shape;377;p2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78" name="Google Shape;378;p27"/>
          <p:cNvSpPr txBox="1">
            <a:spLocks noGrp="1"/>
          </p:cNvSpPr>
          <p:nvPr>
            <p:ph type="title" idx="4294967295"/>
          </p:nvPr>
        </p:nvSpPr>
        <p:spPr>
          <a:xfrm>
            <a:off x="322656" y="316353"/>
            <a:ext cx="84987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GB" sz="4000" b="1">
                <a:latin typeface="Helvetica Neue"/>
                <a:ea typeface="Helvetica Neue"/>
                <a:cs typeface="Helvetica Neue"/>
                <a:sym typeface="Helvetica Neue"/>
              </a:rPr>
              <a:t>Communication layer</a:t>
            </a:r>
            <a:endParaRPr sz="4000" b="1">
              <a:latin typeface="Helvetica Neue"/>
              <a:ea typeface="Helvetica Neue"/>
              <a:cs typeface="Helvetica Neue"/>
              <a:sym typeface="Helvetica Neue"/>
            </a:endParaRPr>
          </a:p>
        </p:txBody>
      </p:sp>
      <p:sp>
        <p:nvSpPr>
          <p:cNvPr id="379" name="Google Shape;379;p27"/>
          <p:cNvSpPr/>
          <p:nvPr/>
        </p:nvSpPr>
        <p:spPr>
          <a:xfrm>
            <a:off x="570248" y="1184875"/>
            <a:ext cx="8061300" cy="381600"/>
          </a:xfrm>
          <a:prstGeom prst="roundRect">
            <a:avLst>
              <a:gd name="adj" fmla="val 5781"/>
            </a:avLst>
          </a:prstGeom>
          <a:solidFill>
            <a:srgbClr val="F3F3F3"/>
          </a:solidFill>
          <a:ln>
            <a:noFill/>
          </a:ln>
        </p:spPr>
        <p:txBody>
          <a:bodyPr spcFirstLastPara="1" wrap="square" lIns="288000" tIns="72000" rIns="72000" bIns="72000" anchor="ctr" anchorCtr="0">
            <a:noAutofit/>
          </a:bodyPr>
          <a:lstStyle/>
          <a:p>
            <a:pPr marL="0" lvl="0" indent="0" algn="l" rtl="0">
              <a:spcBef>
                <a:spcPts val="0"/>
              </a:spcBef>
              <a:spcAft>
                <a:spcPts val="0"/>
              </a:spcAft>
              <a:buClr>
                <a:schemeClr val="dk1"/>
              </a:buClr>
              <a:buSzPts val="1100"/>
              <a:buFont typeface="Arial"/>
              <a:buNone/>
            </a:pPr>
            <a:r>
              <a:rPr lang="en-GB" sz="1800">
                <a:solidFill>
                  <a:schemeClr val="dk1"/>
                </a:solidFill>
                <a:latin typeface="Helvetica Neue"/>
                <a:ea typeface="Helvetica Neue"/>
                <a:cs typeface="Helvetica Neue"/>
                <a:sym typeface="Helvetica Neue"/>
              </a:rPr>
              <a:t>Enables seamless data exchange between hardware, cloud, and users</a:t>
            </a:r>
            <a:endParaRPr sz="1800">
              <a:solidFill>
                <a:schemeClr val="dk1"/>
              </a:solidFill>
              <a:latin typeface="Helvetica Neue"/>
              <a:ea typeface="Helvetica Neue"/>
              <a:cs typeface="Helvetica Neue"/>
              <a:sym typeface="Helvetica Neue"/>
            </a:endParaRPr>
          </a:p>
        </p:txBody>
      </p:sp>
      <p:sp>
        <p:nvSpPr>
          <p:cNvPr id="380" name="Google Shape;380;p27"/>
          <p:cNvSpPr/>
          <p:nvPr/>
        </p:nvSpPr>
        <p:spPr>
          <a:xfrm>
            <a:off x="330740" y="1184878"/>
            <a:ext cx="436388" cy="38117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200" b="1">
                <a:solidFill>
                  <a:schemeClr val="lt1"/>
                </a:solidFill>
                <a:latin typeface="Helvetica Neue"/>
                <a:ea typeface="Helvetica Neue"/>
                <a:cs typeface="Helvetica Neue"/>
                <a:sym typeface="Helvetica Neue"/>
              </a:rPr>
              <a:t>01</a:t>
            </a:r>
            <a:endParaRPr sz="1200" b="1">
              <a:solidFill>
                <a:schemeClr val="lt1"/>
              </a:solidFill>
              <a:latin typeface="Helvetica Neue"/>
              <a:ea typeface="Helvetica Neue"/>
              <a:cs typeface="Helvetica Neue"/>
              <a:sym typeface="Helvetica Neue"/>
            </a:endParaRPr>
          </a:p>
        </p:txBody>
      </p:sp>
      <p:sp>
        <p:nvSpPr>
          <p:cNvPr id="381" name="Google Shape;381;p27"/>
          <p:cNvSpPr/>
          <p:nvPr/>
        </p:nvSpPr>
        <p:spPr>
          <a:xfrm>
            <a:off x="8386186" y="1184878"/>
            <a:ext cx="436388" cy="38117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382" name="Google Shape;382;p27"/>
          <p:cNvSpPr/>
          <p:nvPr/>
        </p:nvSpPr>
        <p:spPr>
          <a:xfrm>
            <a:off x="570248" y="1705160"/>
            <a:ext cx="8061300" cy="381600"/>
          </a:xfrm>
          <a:prstGeom prst="roundRect">
            <a:avLst>
              <a:gd name="adj" fmla="val 5781"/>
            </a:avLst>
          </a:prstGeom>
          <a:solidFill>
            <a:srgbClr val="F3F3F3"/>
          </a:solidFill>
          <a:ln>
            <a:noFill/>
          </a:ln>
        </p:spPr>
        <p:txBody>
          <a:bodyPr spcFirstLastPara="1" wrap="square" lIns="288000" tIns="72000" rIns="72000" bIns="72000" anchor="ctr" anchorCtr="0">
            <a:noAutofit/>
          </a:bodyPr>
          <a:lstStyle/>
          <a:p>
            <a:pPr marL="0" lvl="0" indent="0" algn="l" rtl="0">
              <a:spcBef>
                <a:spcPts val="0"/>
              </a:spcBef>
              <a:spcAft>
                <a:spcPts val="0"/>
              </a:spcAft>
              <a:buClr>
                <a:schemeClr val="dk1"/>
              </a:buClr>
              <a:buSzPts val="1100"/>
              <a:buFont typeface="Arial"/>
              <a:buNone/>
            </a:pPr>
            <a:r>
              <a:rPr lang="en-GB" sz="1800">
                <a:solidFill>
                  <a:schemeClr val="dk1"/>
                </a:solidFill>
                <a:latin typeface="Helvetica Neue"/>
                <a:ea typeface="Helvetica Neue"/>
                <a:cs typeface="Helvetica Neue"/>
                <a:sym typeface="Helvetica Neue"/>
              </a:rPr>
              <a:t>Ensures secure and real-time system responsiveness</a:t>
            </a:r>
            <a:endParaRPr sz="1800">
              <a:solidFill>
                <a:schemeClr val="dk1"/>
              </a:solidFill>
              <a:latin typeface="Helvetica Neue"/>
              <a:ea typeface="Helvetica Neue"/>
              <a:cs typeface="Helvetica Neue"/>
              <a:sym typeface="Helvetica Neue"/>
            </a:endParaRPr>
          </a:p>
        </p:txBody>
      </p:sp>
      <p:sp>
        <p:nvSpPr>
          <p:cNvPr id="383" name="Google Shape;383;p27"/>
          <p:cNvSpPr/>
          <p:nvPr/>
        </p:nvSpPr>
        <p:spPr>
          <a:xfrm>
            <a:off x="330740" y="1705155"/>
            <a:ext cx="436388" cy="38117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ctr" anchorCtr="0">
            <a:noAutofit/>
          </a:bodyPr>
          <a:lstStyle/>
          <a:p>
            <a:pPr marL="0" lvl="0" indent="0" algn="ctr" rtl="0">
              <a:spcBef>
                <a:spcPts val="0"/>
              </a:spcBef>
              <a:spcAft>
                <a:spcPts val="0"/>
              </a:spcAft>
              <a:buNone/>
            </a:pPr>
            <a:r>
              <a:rPr lang="en-GB" sz="1200" b="1">
                <a:solidFill>
                  <a:schemeClr val="lt1"/>
                </a:solidFill>
                <a:latin typeface="Helvetica Neue"/>
                <a:ea typeface="Helvetica Neue"/>
                <a:cs typeface="Helvetica Neue"/>
                <a:sym typeface="Helvetica Neue"/>
              </a:rPr>
              <a:t>02</a:t>
            </a:r>
            <a:endParaRPr sz="1200" b="1">
              <a:solidFill>
                <a:schemeClr val="lt1"/>
              </a:solidFill>
              <a:latin typeface="Helvetica Neue"/>
              <a:ea typeface="Helvetica Neue"/>
              <a:cs typeface="Helvetica Neue"/>
              <a:sym typeface="Helvetica Neue"/>
            </a:endParaRPr>
          </a:p>
        </p:txBody>
      </p:sp>
      <p:sp>
        <p:nvSpPr>
          <p:cNvPr id="384" name="Google Shape;384;p27"/>
          <p:cNvSpPr/>
          <p:nvPr/>
        </p:nvSpPr>
        <p:spPr>
          <a:xfrm>
            <a:off x="8386186" y="1705155"/>
            <a:ext cx="436388" cy="38117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F3F3F3"/>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385" name="Google Shape;385;p27"/>
          <p:cNvSpPr/>
          <p:nvPr/>
        </p:nvSpPr>
        <p:spPr>
          <a:xfrm>
            <a:off x="717498" y="2299059"/>
            <a:ext cx="3505200" cy="291900"/>
          </a:xfrm>
          <a:prstGeom prst="rect">
            <a:avLst/>
          </a:prstGeom>
          <a:solidFill>
            <a:srgbClr val="434343"/>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Font typeface="Arial"/>
              <a:buNone/>
            </a:pPr>
            <a:r>
              <a:rPr lang="en-GB" sz="1600" b="1">
                <a:solidFill>
                  <a:schemeClr val="lt1"/>
                </a:solidFill>
                <a:latin typeface="Helvetica Neue"/>
                <a:ea typeface="Helvetica Neue"/>
                <a:cs typeface="Helvetica Neue"/>
                <a:sym typeface="Helvetica Neue"/>
              </a:rPr>
              <a:t>Wireless Communication</a:t>
            </a:r>
            <a:endParaRPr sz="1600">
              <a:solidFill>
                <a:schemeClr val="lt1"/>
              </a:solidFill>
              <a:latin typeface="Helvetica Neue"/>
              <a:ea typeface="Helvetica Neue"/>
              <a:cs typeface="Helvetica Neue"/>
              <a:sym typeface="Helvetica Neue"/>
            </a:endParaRPr>
          </a:p>
        </p:txBody>
      </p:sp>
      <p:sp>
        <p:nvSpPr>
          <p:cNvPr id="386" name="Google Shape;386;p27"/>
          <p:cNvSpPr/>
          <p:nvPr/>
        </p:nvSpPr>
        <p:spPr>
          <a:xfrm>
            <a:off x="323725" y="2724825"/>
            <a:ext cx="4173900" cy="2018700"/>
          </a:xfrm>
          <a:prstGeom prst="roundRect">
            <a:avLst>
              <a:gd name="adj" fmla="val 3883"/>
            </a:avLst>
          </a:prstGeom>
          <a:solidFill>
            <a:srgbClr val="F3F3F3"/>
          </a:solidFill>
          <a:ln>
            <a:noFill/>
          </a:ln>
        </p:spPr>
        <p:txBody>
          <a:bodyPr spcFirstLastPara="1" wrap="square" lIns="72000" tIns="72000" rIns="72000" bIns="72000" anchor="t" anchorCtr="0">
            <a:noAutofit/>
          </a:bodyPr>
          <a:lstStyle/>
          <a:p>
            <a:pPr marL="244800" lvl="0" indent="-211300" algn="l" rtl="0">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Uses Wi-Fi (802.11 b/g/n) via ESP8266 module</a:t>
            </a:r>
            <a:endParaRPr>
              <a:solidFill>
                <a:schemeClr val="dk1"/>
              </a:solidFill>
              <a:latin typeface="Helvetica Neue"/>
              <a:ea typeface="Helvetica Neue"/>
              <a:cs typeface="Helvetica Neue"/>
              <a:sym typeface="Helvetica Neue"/>
            </a:endParaRPr>
          </a:p>
          <a:p>
            <a:pPr marL="244800" lvl="0" indent="-211300" algn="l" rtl="0">
              <a:spcBef>
                <a:spcPts val="20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Supports HTTP requests (web communication)</a:t>
            </a:r>
            <a:endParaRPr>
              <a:solidFill>
                <a:schemeClr val="dk1"/>
              </a:solidFill>
              <a:latin typeface="Helvetica Neue"/>
              <a:ea typeface="Helvetica Neue"/>
              <a:cs typeface="Helvetica Neue"/>
              <a:sym typeface="Helvetica Neue"/>
            </a:endParaRPr>
          </a:p>
          <a:p>
            <a:pPr marL="244800" lvl="0" indent="-211300" algn="l" rtl="0">
              <a:spcBef>
                <a:spcPts val="20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Uses MQTT protocol for low-latency messaging</a:t>
            </a:r>
            <a:endParaRPr>
              <a:solidFill>
                <a:schemeClr val="dk1"/>
              </a:solidFill>
              <a:latin typeface="Helvetica Neue"/>
              <a:ea typeface="Helvetica Neue"/>
              <a:cs typeface="Helvetica Neue"/>
              <a:sym typeface="Helvetica Neue"/>
            </a:endParaRPr>
          </a:p>
          <a:p>
            <a:pPr marL="244800" lvl="0" indent="-211300" algn="l" rtl="0">
              <a:spcBef>
                <a:spcPts val="20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Ensures data security with TLS/SSL encryption</a:t>
            </a:r>
            <a:endParaRPr>
              <a:solidFill>
                <a:schemeClr val="dk1"/>
              </a:solidFill>
              <a:latin typeface="Helvetica Neue"/>
              <a:ea typeface="Helvetica Neue"/>
              <a:cs typeface="Helvetica Neue"/>
              <a:sym typeface="Helvetica Neue"/>
            </a:endParaRPr>
          </a:p>
          <a:p>
            <a:pPr marL="244800" lvl="0" indent="-211300" algn="l" rtl="0">
              <a:spcBef>
                <a:spcPts val="200"/>
              </a:spcBef>
              <a:spcAft>
                <a:spcPts val="20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Provides real-time, efficient data transfer</a:t>
            </a:r>
            <a:endParaRPr>
              <a:solidFill>
                <a:schemeClr val="dk1"/>
              </a:solidFill>
              <a:latin typeface="Helvetica Neue"/>
              <a:ea typeface="Helvetica Neue"/>
              <a:cs typeface="Helvetica Neue"/>
              <a:sym typeface="Helvetica Neue"/>
            </a:endParaRPr>
          </a:p>
        </p:txBody>
      </p:sp>
      <p:grpSp>
        <p:nvGrpSpPr>
          <p:cNvPr id="387" name="Google Shape;387;p27"/>
          <p:cNvGrpSpPr/>
          <p:nvPr/>
        </p:nvGrpSpPr>
        <p:grpSpPr>
          <a:xfrm>
            <a:off x="520105" y="4675573"/>
            <a:ext cx="3781139" cy="90319"/>
            <a:chOff x="502829" y="4560601"/>
            <a:chExt cx="3781139" cy="90319"/>
          </a:xfrm>
        </p:grpSpPr>
        <p:sp>
          <p:nvSpPr>
            <p:cNvPr id="388" name="Google Shape;388;p27"/>
            <p:cNvSpPr/>
            <p:nvPr/>
          </p:nvSpPr>
          <p:spPr>
            <a:xfrm>
              <a:off x="890275" y="4605725"/>
              <a:ext cx="2990660"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dirty="0"/>
            </a:p>
          </p:txBody>
        </p:sp>
        <p:grpSp>
          <p:nvGrpSpPr>
            <p:cNvPr id="389" name="Google Shape;389;p27"/>
            <p:cNvGrpSpPr/>
            <p:nvPr/>
          </p:nvGrpSpPr>
          <p:grpSpPr>
            <a:xfrm>
              <a:off x="502829" y="4560601"/>
              <a:ext cx="341888" cy="90226"/>
              <a:chOff x="467422" y="4492133"/>
              <a:chExt cx="350144" cy="92405"/>
            </a:xfrm>
          </p:grpSpPr>
          <p:sp>
            <p:nvSpPr>
              <p:cNvPr id="390" name="Google Shape;390;p27"/>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91" name="Google Shape;391;p27"/>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92" name="Google Shape;392;p27"/>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393" name="Google Shape;393;p27"/>
            <p:cNvGrpSpPr/>
            <p:nvPr/>
          </p:nvGrpSpPr>
          <p:grpSpPr>
            <a:xfrm rot="10800000">
              <a:off x="3942087" y="4560695"/>
              <a:ext cx="341881" cy="90224"/>
              <a:chOff x="467422" y="4492133"/>
              <a:chExt cx="350144" cy="92405"/>
            </a:xfrm>
          </p:grpSpPr>
          <p:sp>
            <p:nvSpPr>
              <p:cNvPr id="394" name="Google Shape;394;p27"/>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95" name="Google Shape;395;p27"/>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396" name="Google Shape;396;p27"/>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397" name="Google Shape;397;p27"/>
          <p:cNvSpPr/>
          <p:nvPr/>
        </p:nvSpPr>
        <p:spPr>
          <a:xfrm>
            <a:off x="331482" y="22254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398" name="Google Shape;398;p27"/>
          <p:cNvSpPr/>
          <p:nvPr/>
        </p:nvSpPr>
        <p:spPr>
          <a:xfrm>
            <a:off x="415810" y="2299072"/>
            <a:ext cx="314262"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399" name="Google Shape;399;p27"/>
          <p:cNvSpPr/>
          <p:nvPr/>
        </p:nvSpPr>
        <p:spPr>
          <a:xfrm>
            <a:off x="4016184" y="22254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00" name="Google Shape;400;p27"/>
          <p:cNvSpPr/>
          <p:nvPr/>
        </p:nvSpPr>
        <p:spPr>
          <a:xfrm>
            <a:off x="4100511" y="2299072"/>
            <a:ext cx="314261"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01" name="Google Shape;401;p27"/>
          <p:cNvSpPr/>
          <p:nvPr/>
        </p:nvSpPr>
        <p:spPr>
          <a:xfrm>
            <a:off x="5042407" y="2299059"/>
            <a:ext cx="3505200" cy="2919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b="1">
                <a:solidFill>
                  <a:schemeClr val="lt1"/>
                </a:solidFill>
                <a:latin typeface="Helvetica Neue"/>
                <a:ea typeface="Helvetica Neue"/>
                <a:cs typeface="Helvetica Neue"/>
                <a:sym typeface="Helvetica Neue"/>
              </a:rPr>
              <a:t>Cloud Integration</a:t>
            </a:r>
            <a:endParaRPr sz="1600" b="1">
              <a:solidFill>
                <a:schemeClr val="lt1"/>
              </a:solidFill>
              <a:latin typeface="Helvetica Neue"/>
              <a:ea typeface="Helvetica Neue"/>
              <a:cs typeface="Helvetica Neue"/>
              <a:sym typeface="Helvetica Neue"/>
            </a:endParaRPr>
          </a:p>
        </p:txBody>
      </p:sp>
      <p:sp>
        <p:nvSpPr>
          <p:cNvPr id="402" name="Google Shape;402;p27"/>
          <p:cNvSpPr/>
          <p:nvPr/>
        </p:nvSpPr>
        <p:spPr>
          <a:xfrm>
            <a:off x="4648637" y="2724825"/>
            <a:ext cx="4173900" cy="2018700"/>
          </a:xfrm>
          <a:prstGeom prst="roundRect">
            <a:avLst>
              <a:gd name="adj" fmla="val 3883"/>
            </a:avLst>
          </a:prstGeom>
          <a:solidFill>
            <a:srgbClr val="F3F3F3"/>
          </a:solidFill>
          <a:ln>
            <a:noFill/>
          </a:ln>
        </p:spPr>
        <p:txBody>
          <a:bodyPr spcFirstLastPara="1" wrap="square" lIns="72000" tIns="72000" rIns="72000" bIns="72000" anchor="t" anchorCtr="0">
            <a:noAutofit/>
          </a:bodyPr>
          <a:lstStyle/>
          <a:p>
            <a:pPr marL="244800" lvl="0" indent="-211300" algn="l" rtl="0">
              <a:spcBef>
                <a:spcPts val="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Supports Firebase / AWS for cloud database storage</a:t>
            </a:r>
            <a:endParaRPr>
              <a:solidFill>
                <a:schemeClr val="dk1"/>
              </a:solidFill>
              <a:latin typeface="Helvetica Neue"/>
              <a:ea typeface="Helvetica Neue"/>
              <a:cs typeface="Helvetica Neue"/>
              <a:sym typeface="Helvetica Neue"/>
            </a:endParaRPr>
          </a:p>
          <a:p>
            <a:pPr marL="244800" lvl="0" indent="-211300" algn="l" rtl="0">
              <a:spcBef>
                <a:spcPts val="20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Real-time sync of parking slot data to users</a:t>
            </a:r>
            <a:endParaRPr>
              <a:solidFill>
                <a:schemeClr val="dk1"/>
              </a:solidFill>
              <a:latin typeface="Helvetica Neue"/>
              <a:ea typeface="Helvetica Neue"/>
              <a:cs typeface="Helvetica Neue"/>
              <a:sym typeface="Helvetica Neue"/>
            </a:endParaRPr>
          </a:p>
          <a:p>
            <a:pPr marL="244800" lvl="0" indent="-211300" algn="l" rtl="0">
              <a:spcBef>
                <a:spcPts val="20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Uses JSON format for efficient data handling</a:t>
            </a:r>
            <a:endParaRPr>
              <a:solidFill>
                <a:schemeClr val="dk1"/>
              </a:solidFill>
              <a:latin typeface="Helvetica Neue"/>
              <a:ea typeface="Helvetica Neue"/>
              <a:cs typeface="Helvetica Neue"/>
              <a:sym typeface="Helvetica Neue"/>
            </a:endParaRPr>
          </a:p>
          <a:p>
            <a:pPr marL="244800" lvl="0" indent="-211300" algn="l" rtl="0">
              <a:spcBef>
                <a:spcPts val="200"/>
              </a:spcBef>
              <a:spcAft>
                <a:spcPts val="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Optimized protocols to reduce bandwidth and latency</a:t>
            </a:r>
            <a:endParaRPr>
              <a:solidFill>
                <a:schemeClr val="dk1"/>
              </a:solidFill>
              <a:latin typeface="Helvetica Neue"/>
              <a:ea typeface="Helvetica Neue"/>
              <a:cs typeface="Helvetica Neue"/>
              <a:sym typeface="Helvetica Neue"/>
            </a:endParaRPr>
          </a:p>
          <a:p>
            <a:pPr marL="244800" lvl="0" indent="-211300" algn="l" rtl="0">
              <a:spcBef>
                <a:spcPts val="200"/>
              </a:spcBef>
              <a:spcAft>
                <a:spcPts val="200"/>
              </a:spcAft>
              <a:buClr>
                <a:schemeClr val="dk1"/>
              </a:buClr>
              <a:buSzPts val="1400"/>
              <a:buFont typeface="Helvetica Neue"/>
              <a:buChar char="•"/>
            </a:pPr>
            <a:r>
              <a:rPr lang="en-GB">
                <a:solidFill>
                  <a:schemeClr val="dk1"/>
                </a:solidFill>
                <a:latin typeface="Helvetica Neue"/>
                <a:ea typeface="Helvetica Neue"/>
                <a:cs typeface="Helvetica Neue"/>
                <a:sym typeface="Helvetica Neue"/>
              </a:rPr>
              <a:t>Ensures fast, secure, and scalable communication</a:t>
            </a:r>
            <a:endParaRPr>
              <a:solidFill>
                <a:schemeClr val="dk1"/>
              </a:solidFill>
              <a:latin typeface="Helvetica Neue"/>
              <a:ea typeface="Helvetica Neue"/>
              <a:cs typeface="Helvetica Neue"/>
              <a:sym typeface="Helvetica Neue"/>
            </a:endParaRPr>
          </a:p>
        </p:txBody>
      </p:sp>
      <p:sp>
        <p:nvSpPr>
          <p:cNvPr id="403" name="Google Shape;403;p27"/>
          <p:cNvSpPr/>
          <p:nvPr/>
        </p:nvSpPr>
        <p:spPr>
          <a:xfrm>
            <a:off x="4656391" y="22254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04" name="Google Shape;404;p27"/>
          <p:cNvSpPr/>
          <p:nvPr/>
        </p:nvSpPr>
        <p:spPr>
          <a:xfrm>
            <a:off x="4740719" y="2299072"/>
            <a:ext cx="314261"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05" name="Google Shape;405;p27"/>
          <p:cNvSpPr/>
          <p:nvPr/>
        </p:nvSpPr>
        <p:spPr>
          <a:xfrm>
            <a:off x="8341092" y="2225413"/>
            <a:ext cx="481505" cy="420580"/>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9D9D9"/>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sp>
        <p:nvSpPr>
          <p:cNvPr id="406" name="Google Shape;406;p27"/>
          <p:cNvSpPr/>
          <p:nvPr/>
        </p:nvSpPr>
        <p:spPr>
          <a:xfrm>
            <a:off x="8425420" y="2299072"/>
            <a:ext cx="314262" cy="274498"/>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FEFEF"/>
          </a:solidFill>
          <a:ln>
            <a:noFill/>
          </a:ln>
        </p:spPr>
        <p:txBody>
          <a:bodyPr spcFirstLastPara="1" wrap="square" lIns="0" tIns="0" rIns="0" bIns="0" anchor="ctr" anchorCtr="0">
            <a:noAutofit/>
          </a:bodyPr>
          <a:lstStyle/>
          <a:p>
            <a:pPr marL="0" lvl="0" indent="0" algn="ctr" rtl="0">
              <a:spcBef>
                <a:spcPts val="0"/>
              </a:spcBef>
              <a:spcAft>
                <a:spcPts val="0"/>
              </a:spcAft>
              <a:buNone/>
            </a:pPr>
            <a:endParaRPr sz="1200" b="1">
              <a:solidFill>
                <a:schemeClr val="lt1"/>
              </a:solidFill>
              <a:latin typeface="Helvetica Neue"/>
              <a:ea typeface="Helvetica Neue"/>
              <a:cs typeface="Helvetica Neue"/>
              <a:sym typeface="Helvetica Neue"/>
            </a:endParaRPr>
          </a:p>
        </p:txBody>
      </p:sp>
      <p:grpSp>
        <p:nvGrpSpPr>
          <p:cNvPr id="407" name="Google Shape;407;p27"/>
          <p:cNvGrpSpPr/>
          <p:nvPr/>
        </p:nvGrpSpPr>
        <p:grpSpPr>
          <a:xfrm>
            <a:off x="4845013" y="4675481"/>
            <a:ext cx="3781149" cy="90411"/>
            <a:chOff x="502820" y="4560508"/>
            <a:chExt cx="3781149" cy="90411"/>
          </a:xfrm>
        </p:grpSpPr>
        <p:sp>
          <p:nvSpPr>
            <p:cNvPr id="408" name="Google Shape;408;p27"/>
            <p:cNvSpPr/>
            <p:nvPr/>
          </p:nvSpPr>
          <p:spPr>
            <a:xfrm>
              <a:off x="890275" y="4605725"/>
              <a:ext cx="2990660"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grpSp>
          <p:nvGrpSpPr>
            <p:cNvPr id="409" name="Google Shape;409;p27"/>
            <p:cNvGrpSpPr/>
            <p:nvPr/>
          </p:nvGrpSpPr>
          <p:grpSpPr>
            <a:xfrm>
              <a:off x="502820" y="4560508"/>
              <a:ext cx="341881" cy="90224"/>
              <a:chOff x="467422" y="4492133"/>
              <a:chExt cx="350144" cy="92405"/>
            </a:xfrm>
          </p:grpSpPr>
          <p:sp>
            <p:nvSpPr>
              <p:cNvPr id="410" name="Google Shape;410;p27"/>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11" name="Google Shape;411;p27"/>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12" name="Google Shape;412;p27"/>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nvGrpSpPr>
            <p:cNvPr id="413" name="Google Shape;413;p27"/>
            <p:cNvGrpSpPr/>
            <p:nvPr/>
          </p:nvGrpSpPr>
          <p:grpSpPr>
            <a:xfrm rot="10800000">
              <a:off x="3942087" y="4560695"/>
              <a:ext cx="341881" cy="90224"/>
              <a:chOff x="467422" y="4492133"/>
              <a:chExt cx="350144" cy="92405"/>
            </a:xfrm>
          </p:grpSpPr>
          <p:sp>
            <p:nvSpPr>
              <p:cNvPr id="414" name="Google Shape;414;p27"/>
              <p:cNvSpPr/>
              <p:nvPr/>
            </p:nvSpPr>
            <p:spPr>
              <a:xfrm>
                <a:off x="467422"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15" name="Google Shape;415;p27"/>
              <p:cNvSpPr/>
              <p:nvPr/>
            </p:nvSpPr>
            <p:spPr>
              <a:xfrm>
                <a:off x="589599"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16" name="Google Shape;416;p27"/>
              <p:cNvSpPr/>
              <p:nvPr/>
            </p:nvSpPr>
            <p:spPr>
              <a:xfrm>
                <a:off x="711776" y="4492133"/>
                <a:ext cx="105791" cy="9240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grpSp>
      </p:grpSp>
      <p:sp>
        <p:nvSpPr>
          <p:cNvPr id="417" name="Google Shape;417;p27"/>
          <p:cNvSpPr/>
          <p:nvPr/>
        </p:nvSpPr>
        <p:spPr>
          <a:xfrm>
            <a:off x="330727"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E0301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18" name="Google Shape;418;p27"/>
          <p:cNvSpPr/>
          <p:nvPr/>
        </p:nvSpPr>
        <p:spPr>
          <a:xfrm>
            <a:off x="1001839" y="189209"/>
            <a:ext cx="7476649" cy="0"/>
          </a:xfrm>
          <a:custGeom>
            <a:avLst/>
            <a:gdLst/>
            <a:ahLst/>
            <a:cxnLst/>
            <a:rect l="l" t="t" r="r" b="b"/>
            <a:pathLst>
              <a:path w="9968865" h="120000" extrusionOk="0">
                <a:moveTo>
                  <a:pt x="0" y="0"/>
                </a:moveTo>
                <a:lnTo>
                  <a:pt x="9968484" y="0"/>
                </a:lnTo>
              </a:path>
            </a:pathLst>
          </a:custGeom>
          <a:noFill/>
          <a:ln w="19050" cap="flat" cmpd="sng">
            <a:solidFill>
              <a:srgbClr val="DEDEDE"/>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19" name="Google Shape;419;p27"/>
          <p:cNvSpPr/>
          <p:nvPr/>
        </p:nvSpPr>
        <p:spPr>
          <a:xfrm>
            <a:off x="54097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58585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20" name="Google Shape;420;p27"/>
          <p:cNvSpPr/>
          <p:nvPr/>
        </p:nvSpPr>
        <p:spPr>
          <a:xfrm>
            <a:off x="751228" y="109714"/>
            <a:ext cx="182023" cy="158991"/>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888888"/>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sp>
        <p:nvSpPr>
          <p:cNvPr id="421" name="Google Shape;421;p27"/>
          <p:cNvSpPr/>
          <p:nvPr/>
        </p:nvSpPr>
        <p:spPr>
          <a:xfrm>
            <a:off x="8579834" y="87292"/>
            <a:ext cx="233363" cy="203835"/>
          </a:xfrm>
          <a:custGeom>
            <a:avLst/>
            <a:gdLst/>
            <a:ahLst/>
            <a:cxnLst/>
            <a:rect l="l" t="t" r="r" b="b"/>
            <a:pathLst>
              <a:path w="311150" h="271780" extrusionOk="0">
                <a:moveTo>
                  <a:pt x="229997" y="0"/>
                </a:moveTo>
                <a:lnTo>
                  <a:pt x="222630" y="0"/>
                </a:lnTo>
                <a:lnTo>
                  <a:pt x="81152" y="0"/>
                </a:lnTo>
                <a:lnTo>
                  <a:pt x="74422" y="3937"/>
                </a:lnTo>
                <a:lnTo>
                  <a:pt x="0" y="131699"/>
                </a:lnTo>
                <a:lnTo>
                  <a:pt x="0" y="139573"/>
                </a:lnTo>
                <a:lnTo>
                  <a:pt x="74422" y="267335"/>
                </a:lnTo>
                <a:lnTo>
                  <a:pt x="81152" y="271272"/>
                </a:lnTo>
                <a:lnTo>
                  <a:pt x="229997" y="271272"/>
                </a:lnTo>
                <a:lnTo>
                  <a:pt x="236727" y="267335"/>
                </a:lnTo>
                <a:lnTo>
                  <a:pt x="311150" y="139573"/>
                </a:lnTo>
                <a:lnTo>
                  <a:pt x="311150" y="131699"/>
                </a:lnTo>
                <a:lnTo>
                  <a:pt x="236727" y="3937"/>
                </a:lnTo>
                <a:lnTo>
                  <a:pt x="229997" y="0"/>
                </a:lnTo>
                <a:close/>
              </a:path>
            </a:pathLst>
          </a:custGeom>
          <a:solidFill>
            <a:srgbClr val="DEDEDE"/>
          </a:solidFill>
          <a:ln>
            <a:noFill/>
          </a:ln>
        </p:spPr>
        <p:txBody>
          <a:bodyPr spcFirstLastPara="1" wrap="square" lIns="0" tIns="0" rIns="0" bIns="0" anchor="t" anchorCtr="0">
            <a:noAutofit/>
          </a:bodyPr>
          <a:lstStyle/>
          <a:p>
            <a:pPr marL="0" lvl="0" indent="0" algn="l" rtl="0">
              <a:spcBef>
                <a:spcPts val="0"/>
              </a:spcBef>
              <a:spcAft>
                <a:spcPts val="0"/>
              </a:spcAft>
              <a:buNone/>
            </a:pPr>
            <a:endParaRPr sz="1100"/>
          </a:p>
        </p:txBody>
      </p:sp>
      <p:pic>
        <p:nvPicPr>
          <p:cNvPr id="422" name="Google Shape;422;p27"/>
          <p:cNvPicPr preferRelativeResize="0"/>
          <p:nvPr/>
        </p:nvPicPr>
        <p:blipFill rotWithShape="1">
          <a:blip r:embed="rId4">
            <a:alphaModFix/>
          </a:blip>
          <a:srcRect/>
          <a:stretch/>
        </p:blipFill>
        <p:spPr>
          <a:xfrm>
            <a:off x="8631555" y="132059"/>
            <a:ext cx="129920" cy="114300"/>
          </a:xfrm>
          <a:prstGeom prst="rect">
            <a:avLst/>
          </a:prstGeom>
          <a:noFill/>
          <a:ln>
            <a:noFill/>
          </a:ln>
        </p:spPr>
      </p:pic>
      <p:sp>
        <p:nvSpPr>
          <p:cNvPr id="423" name="Google Shape;423;p27"/>
          <p:cNvSpPr txBox="1">
            <a:spLocks noGrp="1"/>
          </p:cNvSpPr>
          <p:nvPr>
            <p:ph type="ftr" idx="4294967295"/>
          </p:nvPr>
        </p:nvSpPr>
        <p:spPr>
          <a:xfrm>
            <a:off x="322620" y="4939202"/>
            <a:ext cx="2771400" cy="92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a:latin typeface="Helvetica Neue"/>
                <a:ea typeface="Helvetica Neue"/>
                <a:cs typeface="Helvetica Neue"/>
                <a:sym typeface="Helvetica Neue"/>
              </a:rPr>
              <a:t>AUTOPARK</a:t>
            </a:r>
            <a:r>
              <a:rPr lang="en-GB">
                <a:latin typeface="Helvetica Neue"/>
                <a:ea typeface="Helvetica Neue"/>
                <a:cs typeface="Helvetica Neue"/>
                <a:sym typeface="Helvetica Neue"/>
              </a:rPr>
              <a:t> | IoT Based Smart Parking System</a:t>
            </a:r>
            <a:endParaRPr>
              <a:latin typeface="Helvetica Neue"/>
              <a:ea typeface="Helvetica Neue"/>
              <a:cs typeface="Helvetica Neue"/>
              <a:sym typeface="Helvetica Neue"/>
            </a:endParaRPr>
          </a:p>
        </p:txBody>
      </p:sp>
      <p:sp>
        <p:nvSpPr>
          <p:cNvPr id="424" name="Google Shape;424;p27"/>
          <p:cNvSpPr txBox="1">
            <a:spLocks noGrp="1"/>
          </p:cNvSpPr>
          <p:nvPr>
            <p:ph type="sldNum" idx="4294967295"/>
          </p:nvPr>
        </p:nvSpPr>
        <p:spPr>
          <a:xfrm>
            <a:off x="8291509" y="4939202"/>
            <a:ext cx="529800" cy="92400"/>
          </a:xfrm>
          <a:prstGeom prst="rect">
            <a:avLst/>
          </a:prstGeom>
          <a:noFill/>
          <a:ln>
            <a:noFill/>
          </a:ln>
        </p:spPr>
        <p:txBody>
          <a:bodyPr spcFirstLastPara="1" wrap="square" lIns="0" tIns="0" rIns="0" bIns="0" anchor="ctr" anchorCtr="0">
            <a:noAutofit/>
          </a:bodyPr>
          <a:lstStyle/>
          <a:p>
            <a:pPr marL="63500" lvl="0" indent="0" algn="r" rtl="0">
              <a:lnSpc>
                <a:spcPct val="100000"/>
              </a:lnSpc>
              <a:spcBef>
                <a:spcPts val="0"/>
              </a:spcBef>
              <a:spcAft>
                <a:spcPts val="0"/>
              </a:spcAft>
              <a:buNone/>
            </a:pPr>
            <a:fld id="{00000000-1234-1234-1234-123412341234}" type="slidenum">
              <a:rPr lang="en-GB" sz="600" i="0">
                <a:solidFill>
                  <a:schemeClr val="dk1"/>
                </a:solidFill>
                <a:latin typeface="Helvetica Neue"/>
                <a:ea typeface="Helvetica Neue"/>
                <a:cs typeface="Helvetica Neue"/>
                <a:sym typeface="Helvetica Neue"/>
              </a:rPr>
              <a:t>9</a:t>
            </a:fld>
            <a:endParaRPr sz="600" i="0">
              <a:solidFill>
                <a:schemeClr val="dk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2390</Words>
  <Application>Microsoft Office PowerPoint</Application>
  <PresentationFormat>On-screen Show (16:9)</PresentationFormat>
  <Paragraphs>406</Paragraphs>
  <Slides>29</Slides>
  <Notes>29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Helvetica Neue</vt:lpstr>
      <vt:lpstr>Arial</vt:lpstr>
      <vt:lpstr>Calibri</vt:lpstr>
      <vt:lpstr>Georgia</vt:lpstr>
      <vt:lpstr>Simple Light</vt:lpstr>
      <vt:lpstr>Office Theme</vt:lpstr>
      <vt:lpstr>PowerPoint Presentation</vt:lpstr>
      <vt:lpstr>Urban parking congestion, largely driven by rising vehicle density, causes over 30% of city traffic and results in significant economic losses due to fuel waste and delays. Existing systems relying on manual management or RFID face issues like inefficiency, human error, and security risks. To tackle this, we developed AUTOPARK—an IoT-powered smart parking system designed for seamless vehicle authentication, real-time slot tracking, and contactless payments. AUTOPARK enhances security, automates operations, and improves space utilization, making it ideal for scalable deployment in smart cities. This project not only delivered technical improvements but also strengthened our skills in teamwork, problem-solving, and project execution.</vt:lpstr>
      <vt:lpstr>Contents</vt:lpstr>
      <vt:lpstr>Problem statement</vt:lpstr>
      <vt:lpstr>Introduction</vt:lpstr>
      <vt:lpstr>Comparing with existing systems</vt:lpstr>
      <vt:lpstr>Hardware Layer (1/2)</vt:lpstr>
      <vt:lpstr>Hardware Layer (2/2)</vt:lpstr>
      <vt:lpstr>Communication layer</vt:lpstr>
      <vt:lpstr>Application layer</vt:lpstr>
      <vt:lpstr>Methodology</vt:lpstr>
      <vt:lpstr>Workflow</vt:lpstr>
      <vt:lpstr>Algorithms (1/2)</vt:lpstr>
      <vt:lpstr>Algorithms (2/2)</vt:lpstr>
      <vt:lpstr>Implementation</vt:lpstr>
      <vt:lpstr>Results</vt:lpstr>
      <vt:lpstr>Registration Process of Autopark</vt:lpstr>
      <vt:lpstr>Email Verification Process of Autopark</vt:lpstr>
      <vt:lpstr>Login to Autopark</vt:lpstr>
      <vt:lpstr>Autopark Log Entry Page</vt:lpstr>
      <vt:lpstr>Autopark Log Exit Page</vt:lpstr>
      <vt:lpstr>Autopark Admin Interface</vt:lpstr>
      <vt:lpstr>Autopark Payment Gateway</vt:lpstr>
      <vt:lpstr>Prototype Illustration</vt:lpstr>
      <vt:lpstr>Challenges and limitations</vt:lpstr>
      <vt:lpstr>Future Scope</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Jeet Chatterjee</cp:lastModifiedBy>
  <cp:revision>1</cp:revision>
  <dcterms:modified xsi:type="dcterms:W3CDTF">2025-06-15T18:58:07Z</dcterms:modified>
</cp:coreProperties>
</file>